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3"/>
    <p:sldId id="543" r:id="rId4"/>
    <p:sldId id="413" r:id="rId5"/>
    <p:sldId id="414" r:id="rId6"/>
    <p:sldId id="411" r:id="rId7"/>
    <p:sldId id="409" r:id="rId8"/>
    <p:sldId id="415" r:id="rId9"/>
    <p:sldId id="552" r:id="rId10"/>
    <p:sldId id="410" r:id="rId11"/>
    <p:sldId id="416" r:id="rId12"/>
    <p:sldId id="421" r:id="rId13"/>
    <p:sldId id="431" r:id="rId14"/>
    <p:sldId id="432" r:id="rId15"/>
    <p:sldId id="435" r:id="rId16"/>
    <p:sldId id="436" r:id="rId17"/>
    <p:sldId id="437" r:id="rId18"/>
    <p:sldId id="438" r:id="rId19"/>
    <p:sldId id="439" r:id="rId20"/>
    <p:sldId id="440" r:id="rId21"/>
    <p:sldId id="441" r:id="rId22"/>
    <p:sldId id="445" r:id="rId23"/>
    <p:sldId id="442" r:id="rId24"/>
    <p:sldId id="446" r:id="rId25"/>
    <p:sldId id="443" r:id="rId26"/>
    <p:sldId id="447" r:id="rId27"/>
    <p:sldId id="444" r:id="rId28"/>
    <p:sldId id="448" r:id="rId30"/>
    <p:sldId id="449" r:id="rId31"/>
    <p:sldId id="450" r:id="rId32"/>
    <p:sldId id="451" r:id="rId33"/>
    <p:sldId id="452" r:id="rId34"/>
    <p:sldId id="453" r:id="rId35"/>
    <p:sldId id="454" r:id="rId36"/>
    <p:sldId id="459" r:id="rId37"/>
    <p:sldId id="460" r:id="rId38"/>
    <p:sldId id="461" r:id="rId39"/>
    <p:sldId id="550" r:id="rId40"/>
    <p:sldId id="549" r:id="rId41"/>
    <p:sldId id="464" r:id="rId42"/>
    <p:sldId id="465" r:id="rId43"/>
    <p:sldId id="466" r:id="rId44"/>
    <p:sldId id="467" r:id="rId45"/>
    <p:sldId id="468" r:id="rId46"/>
    <p:sldId id="462" r:id="rId47"/>
    <p:sldId id="533" r:id="rId48"/>
    <p:sldId id="535" r:id="rId49"/>
    <p:sldId id="553" r:id="rId50"/>
    <p:sldId id="560" r:id="rId51"/>
    <p:sldId id="554" r:id="rId52"/>
    <p:sldId id="555" r:id="rId53"/>
    <p:sldId id="556" r:id="rId54"/>
    <p:sldId id="557" r:id="rId55"/>
    <p:sldId id="559" r:id="rId56"/>
    <p:sldId id="558" r:id="rId57"/>
    <p:sldId id="471" r:id="rId58"/>
    <p:sldId id="479" r:id="rId59"/>
    <p:sldId id="510" r:id="rId60"/>
    <p:sldId id="541" r:id="rId61"/>
    <p:sldId id="512" r:id="rId62"/>
    <p:sldId id="482" r:id="rId63"/>
    <p:sldId id="514" r:id="rId64"/>
    <p:sldId id="515" r:id="rId65"/>
    <p:sldId id="524" r:id="rId66"/>
    <p:sldId id="544" r:id="rId67"/>
    <p:sldId id="474" r:id="rId68"/>
    <p:sldId id="545" r:id="rId69"/>
    <p:sldId id="509" r:id="rId70"/>
    <p:sldId id="525" r:id="rId71"/>
    <p:sldId id="477" r:id="rId72"/>
    <p:sldId id="547" r:id="rId73"/>
    <p:sldId id="478" r:id="rId74"/>
    <p:sldId id="546" r:id="rId75"/>
    <p:sldId id="528" r:id="rId76"/>
    <p:sldId id="529" r:id="rId77"/>
    <p:sldId id="530" r:id="rId78"/>
    <p:sldId id="484" r:id="rId79"/>
    <p:sldId id="485" r:id="rId80"/>
    <p:sldId id="486" r:id="rId81"/>
    <p:sldId id="487" r:id="rId82"/>
    <p:sldId id="488" r:id="rId83"/>
    <p:sldId id="489" r:id="rId84"/>
    <p:sldId id="490" r:id="rId85"/>
    <p:sldId id="526" r:id="rId86"/>
    <p:sldId id="493" r:id="rId87"/>
    <p:sldId id="494" r:id="rId88"/>
    <p:sldId id="496" r:id="rId89"/>
    <p:sldId id="497" r:id="rId90"/>
    <p:sldId id="499" r:id="rId91"/>
    <p:sldId id="500" r:id="rId92"/>
    <p:sldId id="501" r:id="rId93"/>
    <p:sldId id="532" r:id="rId94"/>
    <p:sldId id="531" r:id="rId95"/>
    <p:sldId id="548" r:id="rId96"/>
  </p:sldIdLst>
  <p:sldSz cx="9144000" cy="6858000" type="screen4x3"/>
  <p:notesSz cx="6858000" cy="9144000"/>
  <p:custDataLst>
    <p:tags r:id="rId100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800080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83931"/>
  </p:normalViewPr>
  <p:slideViewPr>
    <p:cSldViewPr showGuides="1">
      <p:cViewPr varScale="1">
        <p:scale>
          <a:sx n="67" d="100"/>
          <a:sy n="67" d="100"/>
        </p:scale>
        <p:origin x="-166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tableStyles" Target="tableStyles.xml"/><Relationship Id="rId98" Type="http://schemas.openxmlformats.org/officeDocument/2006/relationships/viewProps" Target="viewProps.xml"/><Relationship Id="rId97" Type="http://schemas.openxmlformats.org/officeDocument/2006/relationships/presProps" Target="presProps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0" Type="http://schemas.openxmlformats.org/officeDocument/2006/relationships/tags" Target="tags/tag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9332" name="Rectangle 4"/>
          <p:cNvSpPr>
            <a:spLocks noRo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3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备注占位符 2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0035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95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备注占位符 2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095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059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11059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116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备注占位符 2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126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36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sp>
        <p:nvSpPr>
          <p:cNvPr id="11366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469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sp>
        <p:nvSpPr>
          <p:cNvPr id="114691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157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67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备注占位符 2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1674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7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备注占位符 2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177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3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101379" name="Rectangle 2"/>
          <p:cNvSpPr>
            <a:spLocks noTextEdi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  <a:ln/>
        </p:spPr>
      </p:sp>
      <p:sp>
        <p:nvSpPr>
          <p:cNvPr id="101380" name="Rectangle 3"/>
          <p:cNvSpPr/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0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102403" name="Rectangle 2"/>
          <p:cNvSpPr>
            <a:spLocks noTextEdi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  <a:ln/>
        </p:spPr>
      </p:sp>
      <p:sp>
        <p:nvSpPr>
          <p:cNvPr id="102404" name="Rectangle 3"/>
          <p:cNvSpPr/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42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103427" name="Rectangle 2"/>
          <p:cNvSpPr>
            <a:spLocks noTextEdi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  <a:ln/>
        </p:spPr>
      </p:sp>
      <p:sp>
        <p:nvSpPr>
          <p:cNvPr id="103428" name="Rectangle 3"/>
          <p:cNvSpPr/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45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104451" name="Rectangle 2"/>
          <p:cNvSpPr>
            <a:spLocks noTextEdi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  <a:ln/>
        </p:spPr>
      </p:sp>
      <p:sp>
        <p:nvSpPr>
          <p:cNvPr id="104452" name="Rectangle 3"/>
          <p:cNvSpPr/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547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105475" name="Rectangle 2"/>
          <p:cNvSpPr>
            <a:spLocks noTextEdi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  <a:ln/>
        </p:spPr>
      </p:sp>
      <p:sp>
        <p:nvSpPr>
          <p:cNvPr id="105476" name="Rectangle 3"/>
          <p:cNvSpPr/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64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106499" name="Rectangle 2"/>
          <p:cNvSpPr>
            <a:spLocks noTextEdi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  <a:ln/>
        </p:spPr>
      </p:sp>
      <p:sp>
        <p:nvSpPr>
          <p:cNvPr id="106500" name="Rectangle 3"/>
          <p:cNvSpPr/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52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107523" name="Rectangle 2"/>
          <p:cNvSpPr>
            <a:spLocks noTextEdi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  <a:ln/>
        </p:spPr>
      </p:sp>
      <p:sp>
        <p:nvSpPr>
          <p:cNvPr id="107524" name="Rectangle 3"/>
          <p:cNvSpPr/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85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108547" name="Rectangle 2"/>
          <p:cNvSpPr>
            <a:spLocks noTextEdi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  <a:ln/>
        </p:spPr>
      </p:sp>
      <p:sp>
        <p:nvSpPr>
          <p:cNvPr id="108548" name="Rectangle 3"/>
          <p:cNvSpPr/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2"/>
          <p:cNvSpPr/>
          <p:nvPr/>
        </p:nvSpPr>
        <p:spPr>
          <a:xfrm>
            <a:off x="4760913" y="20638"/>
            <a:ext cx="4438650" cy="4038600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546" h="497">
                <a:moveTo>
                  <a:pt x="23" y="4"/>
                </a:moveTo>
                <a:cubicBezTo>
                  <a:pt x="23" y="4"/>
                  <a:pt x="0" y="34"/>
                  <a:pt x="11" y="71"/>
                </a:cubicBezTo>
                <a:cubicBezTo>
                  <a:pt x="19" y="100"/>
                  <a:pt x="25" y="393"/>
                  <a:pt x="25" y="393"/>
                </a:cubicBezTo>
                <a:cubicBezTo>
                  <a:pt x="25" y="393"/>
                  <a:pt x="42" y="452"/>
                  <a:pt x="54" y="457"/>
                </a:cubicBezTo>
                <a:cubicBezTo>
                  <a:pt x="66" y="462"/>
                  <a:pt x="158" y="482"/>
                  <a:pt x="158" y="482"/>
                </a:cubicBezTo>
                <a:cubicBezTo>
                  <a:pt x="158" y="482"/>
                  <a:pt x="191" y="497"/>
                  <a:pt x="204" y="495"/>
                </a:cubicBezTo>
                <a:cubicBezTo>
                  <a:pt x="217" y="494"/>
                  <a:pt x="506" y="487"/>
                  <a:pt x="520" y="475"/>
                </a:cubicBezTo>
                <a:cubicBezTo>
                  <a:pt x="533" y="463"/>
                  <a:pt x="546" y="218"/>
                  <a:pt x="533" y="167"/>
                </a:cubicBezTo>
                <a:cubicBezTo>
                  <a:pt x="520" y="117"/>
                  <a:pt x="404" y="14"/>
                  <a:pt x="369" y="16"/>
                </a:cubicBezTo>
                <a:cubicBezTo>
                  <a:pt x="335" y="17"/>
                  <a:pt x="249" y="29"/>
                  <a:pt x="249" y="29"/>
                </a:cubicBezTo>
                <a:lnTo>
                  <a:pt x="198" y="11"/>
                </a:lnTo>
                <a:lnTo>
                  <a:pt x="151" y="2"/>
                </a:lnTo>
                <a:cubicBezTo>
                  <a:pt x="151" y="2"/>
                  <a:pt x="79" y="0"/>
                  <a:pt x="23" y="4"/>
                </a:cubicBezTo>
                <a:close/>
              </a:path>
            </a:pathLst>
          </a:custGeom>
          <a:solidFill>
            <a:schemeClr val="accent2">
              <a:alpha val="100000"/>
            </a:schemeClr>
          </a:solidFill>
          <a:ln w="0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2051" name="Group 3"/>
          <p:cNvGrpSpPr/>
          <p:nvPr/>
        </p:nvGrpSpPr>
        <p:grpSpPr>
          <a:xfrm>
            <a:off x="4572000" y="28575"/>
            <a:ext cx="4756150" cy="4338638"/>
            <a:chOff x="2918" y="18"/>
            <a:chExt cx="2958" cy="2699"/>
          </a:xfrm>
        </p:grpSpPr>
        <p:sp>
          <p:nvSpPr>
            <p:cNvPr id="2217" name="Freeform 4"/>
            <p:cNvSpPr/>
            <p:nvPr/>
          </p:nvSpPr>
          <p:spPr>
            <a:xfrm>
              <a:off x="3060" y="18"/>
              <a:ext cx="490" cy="187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pathLst>
                <a:path w="97" h="37">
                  <a:moveTo>
                    <a:pt x="71" y="25"/>
                  </a:moveTo>
                  <a:cubicBezTo>
                    <a:pt x="81" y="22"/>
                    <a:pt x="87" y="21"/>
                    <a:pt x="91" y="20"/>
                  </a:cubicBezTo>
                  <a:cubicBezTo>
                    <a:pt x="91" y="19"/>
                    <a:pt x="91" y="19"/>
                    <a:pt x="92" y="17"/>
                  </a:cubicBezTo>
                  <a:cubicBezTo>
                    <a:pt x="97" y="11"/>
                    <a:pt x="95" y="4"/>
                    <a:pt x="88" y="0"/>
                  </a:cubicBezTo>
                  <a:lnTo>
                    <a:pt x="25" y="0"/>
                  </a:lnTo>
                  <a:cubicBezTo>
                    <a:pt x="10" y="3"/>
                    <a:pt x="0" y="10"/>
                    <a:pt x="10" y="22"/>
                  </a:cubicBezTo>
                  <a:cubicBezTo>
                    <a:pt x="10" y="22"/>
                    <a:pt x="28" y="37"/>
                    <a:pt x="71" y="25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18" name="Freeform 5"/>
            <p:cNvSpPr>
              <a:spLocks noEditPoints="1"/>
            </p:cNvSpPr>
            <p:nvPr/>
          </p:nvSpPr>
          <p:spPr>
            <a:xfrm>
              <a:off x="2918" y="18"/>
              <a:ext cx="2958" cy="2699"/>
            </a:xfrm>
            <a:custGeom>
              <a:avLst/>
              <a:gdLst/>
              <a:ahLst/>
              <a:cxnLst>
                <a:cxn ang="0">
                  <a:pos x="2147483647" y="271325941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pathLst>
                <a:path w="585" h="534">
                  <a:moveTo>
                    <a:pt x="554" y="76"/>
                  </a:moveTo>
                  <a:cubicBezTo>
                    <a:pt x="551" y="32"/>
                    <a:pt x="543" y="9"/>
                    <a:pt x="504" y="1"/>
                  </a:cubicBezTo>
                  <a:cubicBezTo>
                    <a:pt x="500" y="1"/>
                    <a:pt x="494" y="0"/>
                    <a:pt x="486" y="0"/>
                  </a:cubicBezTo>
                  <a:lnTo>
                    <a:pt x="157" y="0"/>
                  </a:lnTo>
                  <a:cubicBezTo>
                    <a:pt x="156" y="5"/>
                    <a:pt x="153" y="17"/>
                    <a:pt x="158" y="17"/>
                  </a:cubicBezTo>
                  <a:cubicBezTo>
                    <a:pt x="171" y="17"/>
                    <a:pt x="223" y="21"/>
                    <a:pt x="225" y="21"/>
                  </a:cubicBezTo>
                  <a:cubicBezTo>
                    <a:pt x="226" y="21"/>
                    <a:pt x="250" y="16"/>
                    <a:pt x="237" y="28"/>
                  </a:cubicBezTo>
                  <a:cubicBezTo>
                    <a:pt x="223" y="41"/>
                    <a:pt x="192" y="41"/>
                    <a:pt x="174" y="39"/>
                  </a:cubicBezTo>
                  <a:cubicBezTo>
                    <a:pt x="131" y="36"/>
                    <a:pt x="152" y="56"/>
                    <a:pt x="168" y="56"/>
                  </a:cubicBezTo>
                  <a:cubicBezTo>
                    <a:pt x="218" y="56"/>
                    <a:pt x="228" y="68"/>
                    <a:pt x="207" y="71"/>
                  </a:cubicBezTo>
                  <a:cubicBezTo>
                    <a:pt x="186" y="74"/>
                    <a:pt x="182" y="73"/>
                    <a:pt x="162" y="76"/>
                  </a:cubicBezTo>
                  <a:cubicBezTo>
                    <a:pt x="7" y="101"/>
                    <a:pt x="59" y="60"/>
                    <a:pt x="74" y="60"/>
                  </a:cubicBezTo>
                  <a:cubicBezTo>
                    <a:pt x="139" y="59"/>
                    <a:pt x="123" y="37"/>
                    <a:pt x="107" y="42"/>
                  </a:cubicBezTo>
                  <a:cubicBezTo>
                    <a:pt x="91" y="46"/>
                    <a:pt x="34" y="27"/>
                    <a:pt x="26" y="63"/>
                  </a:cubicBezTo>
                  <a:cubicBezTo>
                    <a:pt x="19" y="100"/>
                    <a:pt x="42" y="282"/>
                    <a:pt x="36" y="317"/>
                  </a:cubicBezTo>
                  <a:cubicBezTo>
                    <a:pt x="0" y="534"/>
                    <a:pt x="199" y="487"/>
                    <a:pt x="199" y="487"/>
                  </a:cubicBezTo>
                  <a:cubicBezTo>
                    <a:pt x="156" y="453"/>
                    <a:pt x="174" y="421"/>
                    <a:pt x="171" y="403"/>
                  </a:cubicBezTo>
                  <a:cubicBezTo>
                    <a:pt x="161" y="345"/>
                    <a:pt x="154" y="337"/>
                    <a:pt x="144" y="341"/>
                  </a:cubicBezTo>
                  <a:cubicBezTo>
                    <a:pt x="121" y="352"/>
                    <a:pt x="123" y="358"/>
                    <a:pt x="126" y="367"/>
                  </a:cubicBezTo>
                  <a:cubicBezTo>
                    <a:pt x="142" y="416"/>
                    <a:pt x="105" y="376"/>
                    <a:pt x="105" y="376"/>
                  </a:cubicBezTo>
                  <a:cubicBezTo>
                    <a:pt x="98" y="380"/>
                    <a:pt x="95" y="390"/>
                    <a:pt x="99" y="399"/>
                  </a:cubicBezTo>
                  <a:cubicBezTo>
                    <a:pt x="131" y="463"/>
                    <a:pt x="101" y="446"/>
                    <a:pt x="94" y="435"/>
                  </a:cubicBezTo>
                  <a:cubicBezTo>
                    <a:pt x="61" y="390"/>
                    <a:pt x="92" y="366"/>
                    <a:pt x="88" y="352"/>
                  </a:cubicBezTo>
                  <a:cubicBezTo>
                    <a:pt x="75" y="295"/>
                    <a:pt x="118" y="274"/>
                    <a:pt x="124" y="265"/>
                  </a:cubicBezTo>
                  <a:cubicBezTo>
                    <a:pt x="130" y="256"/>
                    <a:pt x="127" y="253"/>
                    <a:pt x="129" y="234"/>
                  </a:cubicBezTo>
                  <a:cubicBezTo>
                    <a:pt x="136" y="195"/>
                    <a:pt x="155" y="216"/>
                    <a:pt x="153" y="228"/>
                  </a:cubicBezTo>
                  <a:cubicBezTo>
                    <a:pt x="148" y="274"/>
                    <a:pt x="176" y="242"/>
                    <a:pt x="186" y="228"/>
                  </a:cubicBezTo>
                  <a:cubicBezTo>
                    <a:pt x="218" y="186"/>
                    <a:pt x="214" y="229"/>
                    <a:pt x="209" y="237"/>
                  </a:cubicBezTo>
                  <a:cubicBezTo>
                    <a:pt x="203" y="244"/>
                    <a:pt x="198" y="255"/>
                    <a:pt x="200" y="260"/>
                  </a:cubicBezTo>
                  <a:cubicBezTo>
                    <a:pt x="208" y="283"/>
                    <a:pt x="193" y="305"/>
                    <a:pt x="188" y="306"/>
                  </a:cubicBezTo>
                  <a:cubicBezTo>
                    <a:pt x="184" y="308"/>
                    <a:pt x="170" y="314"/>
                    <a:pt x="170" y="332"/>
                  </a:cubicBezTo>
                  <a:cubicBezTo>
                    <a:pt x="171" y="350"/>
                    <a:pt x="192" y="382"/>
                    <a:pt x="192" y="395"/>
                  </a:cubicBezTo>
                  <a:cubicBezTo>
                    <a:pt x="193" y="492"/>
                    <a:pt x="236" y="499"/>
                    <a:pt x="255" y="497"/>
                  </a:cubicBezTo>
                  <a:cubicBezTo>
                    <a:pt x="275" y="496"/>
                    <a:pt x="445" y="490"/>
                    <a:pt x="515" y="483"/>
                  </a:cubicBezTo>
                  <a:cubicBezTo>
                    <a:pt x="585" y="477"/>
                    <a:pt x="538" y="458"/>
                    <a:pt x="518" y="458"/>
                  </a:cubicBezTo>
                  <a:cubicBezTo>
                    <a:pt x="467" y="458"/>
                    <a:pt x="454" y="427"/>
                    <a:pt x="454" y="427"/>
                  </a:cubicBezTo>
                  <a:cubicBezTo>
                    <a:pt x="454" y="427"/>
                    <a:pt x="453" y="405"/>
                    <a:pt x="431" y="400"/>
                  </a:cubicBezTo>
                  <a:cubicBezTo>
                    <a:pt x="376" y="385"/>
                    <a:pt x="411" y="353"/>
                    <a:pt x="425" y="345"/>
                  </a:cubicBezTo>
                  <a:cubicBezTo>
                    <a:pt x="438" y="338"/>
                    <a:pt x="430" y="335"/>
                    <a:pt x="420" y="329"/>
                  </a:cubicBezTo>
                  <a:cubicBezTo>
                    <a:pt x="398" y="316"/>
                    <a:pt x="394" y="300"/>
                    <a:pt x="396" y="270"/>
                  </a:cubicBezTo>
                  <a:cubicBezTo>
                    <a:pt x="397" y="240"/>
                    <a:pt x="416" y="249"/>
                    <a:pt x="416" y="249"/>
                  </a:cubicBezTo>
                  <a:cubicBezTo>
                    <a:pt x="416" y="249"/>
                    <a:pt x="448" y="262"/>
                    <a:pt x="460" y="256"/>
                  </a:cubicBezTo>
                  <a:cubicBezTo>
                    <a:pt x="472" y="250"/>
                    <a:pt x="467" y="239"/>
                    <a:pt x="461" y="244"/>
                  </a:cubicBezTo>
                  <a:cubicBezTo>
                    <a:pt x="455" y="248"/>
                    <a:pt x="412" y="244"/>
                    <a:pt x="407" y="223"/>
                  </a:cubicBezTo>
                  <a:cubicBezTo>
                    <a:pt x="403" y="202"/>
                    <a:pt x="418" y="213"/>
                    <a:pt x="422" y="214"/>
                  </a:cubicBezTo>
                  <a:cubicBezTo>
                    <a:pt x="427" y="216"/>
                    <a:pt x="427" y="220"/>
                    <a:pt x="439" y="226"/>
                  </a:cubicBezTo>
                  <a:cubicBezTo>
                    <a:pt x="468" y="241"/>
                    <a:pt x="454" y="224"/>
                    <a:pt x="454" y="224"/>
                  </a:cubicBezTo>
                  <a:cubicBezTo>
                    <a:pt x="454" y="224"/>
                    <a:pt x="454" y="224"/>
                    <a:pt x="438" y="209"/>
                  </a:cubicBezTo>
                  <a:cubicBezTo>
                    <a:pt x="423" y="194"/>
                    <a:pt x="406" y="199"/>
                    <a:pt x="389" y="199"/>
                  </a:cubicBezTo>
                  <a:cubicBezTo>
                    <a:pt x="373" y="199"/>
                    <a:pt x="376" y="211"/>
                    <a:pt x="376" y="211"/>
                  </a:cubicBezTo>
                  <a:cubicBezTo>
                    <a:pt x="376" y="211"/>
                    <a:pt x="373" y="242"/>
                    <a:pt x="370" y="291"/>
                  </a:cubicBezTo>
                  <a:cubicBezTo>
                    <a:pt x="368" y="341"/>
                    <a:pt x="360" y="347"/>
                    <a:pt x="357" y="343"/>
                  </a:cubicBezTo>
                  <a:cubicBezTo>
                    <a:pt x="354" y="338"/>
                    <a:pt x="350" y="313"/>
                    <a:pt x="350" y="305"/>
                  </a:cubicBezTo>
                  <a:cubicBezTo>
                    <a:pt x="350" y="298"/>
                    <a:pt x="345" y="264"/>
                    <a:pt x="347" y="230"/>
                  </a:cubicBezTo>
                  <a:cubicBezTo>
                    <a:pt x="350" y="195"/>
                    <a:pt x="356" y="210"/>
                    <a:pt x="334" y="201"/>
                  </a:cubicBezTo>
                  <a:cubicBezTo>
                    <a:pt x="311" y="192"/>
                    <a:pt x="323" y="182"/>
                    <a:pt x="331" y="182"/>
                  </a:cubicBezTo>
                  <a:cubicBezTo>
                    <a:pt x="338" y="182"/>
                    <a:pt x="350" y="189"/>
                    <a:pt x="352" y="181"/>
                  </a:cubicBezTo>
                  <a:cubicBezTo>
                    <a:pt x="356" y="160"/>
                    <a:pt x="359" y="141"/>
                    <a:pt x="347" y="136"/>
                  </a:cubicBezTo>
                  <a:cubicBezTo>
                    <a:pt x="322" y="127"/>
                    <a:pt x="332" y="121"/>
                    <a:pt x="341" y="118"/>
                  </a:cubicBezTo>
                  <a:cubicBezTo>
                    <a:pt x="350" y="115"/>
                    <a:pt x="352" y="94"/>
                    <a:pt x="339" y="99"/>
                  </a:cubicBezTo>
                  <a:cubicBezTo>
                    <a:pt x="313" y="107"/>
                    <a:pt x="316" y="85"/>
                    <a:pt x="321" y="82"/>
                  </a:cubicBezTo>
                  <a:cubicBezTo>
                    <a:pt x="325" y="79"/>
                    <a:pt x="334" y="83"/>
                    <a:pt x="331" y="62"/>
                  </a:cubicBezTo>
                  <a:cubicBezTo>
                    <a:pt x="328" y="41"/>
                    <a:pt x="347" y="34"/>
                    <a:pt x="351" y="53"/>
                  </a:cubicBezTo>
                  <a:cubicBezTo>
                    <a:pt x="354" y="73"/>
                    <a:pt x="363" y="112"/>
                    <a:pt x="369" y="103"/>
                  </a:cubicBezTo>
                  <a:cubicBezTo>
                    <a:pt x="375" y="94"/>
                    <a:pt x="385" y="57"/>
                    <a:pt x="395" y="41"/>
                  </a:cubicBezTo>
                  <a:cubicBezTo>
                    <a:pt x="406" y="24"/>
                    <a:pt x="418" y="38"/>
                    <a:pt x="415" y="47"/>
                  </a:cubicBezTo>
                  <a:cubicBezTo>
                    <a:pt x="401" y="88"/>
                    <a:pt x="426" y="90"/>
                    <a:pt x="426" y="90"/>
                  </a:cubicBezTo>
                  <a:cubicBezTo>
                    <a:pt x="426" y="90"/>
                    <a:pt x="423" y="96"/>
                    <a:pt x="409" y="95"/>
                  </a:cubicBezTo>
                  <a:cubicBezTo>
                    <a:pt x="382" y="92"/>
                    <a:pt x="393" y="110"/>
                    <a:pt x="405" y="115"/>
                  </a:cubicBezTo>
                  <a:cubicBezTo>
                    <a:pt x="431" y="124"/>
                    <a:pt x="414" y="130"/>
                    <a:pt x="401" y="130"/>
                  </a:cubicBezTo>
                  <a:cubicBezTo>
                    <a:pt x="387" y="130"/>
                    <a:pt x="381" y="134"/>
                    <a:pt x="378" y="148"/>
                  </a:cubicBezTo>
                  <a:cubicBezTo>
                    <a:pt x="369" y="191"/>
                    <a:pt x="401" y="181"/>
                    <a:pt x="401" y="181"/>
                  </a:cubicBezTo>
                  <a:cubicBezTo>
                    <a:pt x="452" y="195"/>
                    <a:pt x="528" y="188"/>
                    <a:pt x="528" y="188"/>
                  </a:cubicBezTo>
                  <a:cubicBezTo>
                    <a:pt x="543" y="192"/>
                    <a:pt x="552" y="189"/>
                    <a:pt x="558" y="181"/>
                  </a:cubicBezTo>
                  <a:lnTo>
                    <a:pt x="558" y="103"/>
                  </a:lnTo>
                  <a:cubicBezTo>
                    <a:pt x="556" y="93"/>
                    <a:pt x="555" y="84"/>
                    <a:pt x="554" y="76"/>
                  </a:cubicBezTo>
                  <a:close/>
                  <a:moveTo>
                    <a:pt x="231" y="77"/>
                  </a:moveTo>
                  <a:cubicBezTo>
                    <a:pt x="233" y="65"/>
                    <a:pt x="249" y="69"/>
                    <a:pt x="249" y="69"/>
                  </a:cubicBezTo>
                  <a:cubicBezTo>
                    <a:pt x="249" y="69"/>
                    <a:pt x="278" y="79"/>
                    <a:pt x="290" y="78"/>
                  </a:cubicBezTo>
                  <a:cubicBezTo>
                    <a:pt x="301" y="76"/>
                    <a:pt x="318" y="93"/>
                    <a:pt x="293" y="93"/>
                  </a:cubicBezTo>
                  <a:cubicBezTo>
                    <a:pt x="267" y="93"/>
                    <a:pt x="228" y="104"/>
                    <a:pt x="231" y="77"/>
                  </a:cubicBezTo>
                  <a:close/>
                  <a:moveTo>
                    <a:pt x="171" y="195"/>
                  </a:moveTo>
                  <a:cubicBezTo>
                    <a:pt x="153" y="195"/>
                    <a:pt x="46" y="237"/>
                    <a:pt x="45" y="128"/>
                  </a:cubicBezTo>
                  <a:cubicBezTo>
                    <a:pt x="45" y="104"/>
                    <a:pt x="39" y="83"/>
                    <a:pt x="69" y="98"/>
                  </a:cubicBezTo>
                  <a:cubicBezTo>
                    <a:pt x="99" y="112"/>
                    <a:pt x="72" y="111"/>
                    <a:pt x="137" y="108"/>
                  </a:cubicBezTo>
                  <a:cubicBezTo>
                    <a:pt x="137" y="108"/>
                    <a:pt x="184" y="110"/>
                    <a:pt x="191" y="106"/>
                  </a:cubicBezTo>
                  <a:cubicBezTo>
                    <a:pt x="199" y="101"/>
                    <a:pt x="192" y="91"/>
                    <a:pt x="207" y="91"/>
                  </a:cubicBezTo>
                  <a:cubicBezTo>
                    <a:pt x="222" y="90"/>
                    <a:pt x="220" y="105"/>
                    <a:pt x="220" y="105"/>
                  </a:cubicBezTo>
                  <a:cubicBezTo>
                    <a:pt x="220" y="105"/>
                    <a:pt x="207" y="124"/>
                    <a:pt x="305" y="111"/>
                  </a:cubicBezTo>
                  <a:cubicBezTo>
                    <a:pt x="317" y="109"/>
                    <a:pt x="327" y="121"/>
                    <a:pt x="302" y="121"/>
                  </a:cubicBezTo>
                  <a:cubicBezTo>
                    <a:pt x="290" y="122"/>
                    <a:pt x="272" y="128"/>
                    <a:pt x="278" y="143"/>
                  </a:cubicBezTo>
                  <a:cubicBezTo>
                    <a:pt x="284" y="158"/>
                    <a:pt x="276" y="256"/>
                    <a:pt x="276" y="256"/>
                  </a:cubicBezTo>
                  <a:cubicBezTo>
                    <a:pt x="276" y="256"/>
                    <a:pt x="271" y="274"/>
                    <a:pt x="262" y="245"/>
                  </a:cubicBezTo>
                  <a:cubicBezTo>
                    <a:pt x="259" y="235"/>
                    <a:pt x="262" y="144"/>
                    <a:pt x="260" y="137"/>
                  </a:cubicBezTo>
                  <a:cubicBezTo>
                    <a:pt x="259" y="129"/>
                    <a:pt x="217" y="122"/>
                    <a:pt x="215" y="154"/>
                  </a:cubicBezTo>
                  <a:cubicBezTo>
                    <a:pt x="214" y="185"/>
                    <a:pt x="205" y="195"/>
                    <a:pt x="171" y="195"/>
                  </a:cubicBezTo>
                  <a:close/>
                  <a:moveTo>
                    <a:pt x="237" y="231"/>
                  </a:moveTo>
                  <a:cubicBezTo>
                    <a:pt x="230" y="240"/>
                    <a:pt x="219" y="247"/>
                    <a:pt x="223" y="225"/>
                  </a:cubicBezTo>
                  <a:cubicBezTo>
                    <a:pt x="228" y="202"/>
                    <a:pt x="232" y="170"/>
                    <a:pt x="232" y="155"/>
                  </a:cubicBezTo>
                  <a:cubicBezTo>
                    <a:pt x="232" y="155"/>
                    <a:pt x="244" y="135"/>
                    <a:pt x="247" y="158"/>
                  </a:cubicBezTo>
                  <a:cubicBezTo>
                    <a:pt x="250" y="181"/>
                    <a:pt x="244" y="221"/>
                    <a:pt x="237" y="231"/>
                  </a:cubicBezTo>
                  <a:close/>
                  <a:moveTo>
                    <a:pt x="326" y="292"/>
                  </a:moveTo>
                  <a:cubicBezTo>
                    <a:pt x="327" y="320"/>
                    <a:pt x="355" y="400"/>
                    <a:pt x="286" y="399"/>
                  </a:cubicBezTo>
                  <a:cubicBezTo>
                    <a:pt x="217" y="398"/>
                    <a:pt x="214" y="409"/>
                    <a:pt x="215" y="321"/>
                  </a:cubicBezTo>
                  <a:cubicBezTo>
                    <a:pt x="216" y="236"/>
                    <a:pt x="225" y="253"/>
                    <a:pt x="230" y="264"/>
                  </a:cubicBezTo>
                  <a:cubicBezTo>
                    <a:pt x="230" y="264"/>
                    <a:pt x="253" y="318"/>
                    <a:pt x="309" y="277"/>
                  </a:cubicBezTo>
                  <a:cubicBezTo>
                    <a:pt x="319" y="269"/>
                    <a:pt x="324" y="263"/>
                    <a:pt x="326" y="292"/>
                  </a:cubicBezTo>
                  <a:close/>
                  <a:moveTo>
                    <a:pt x="318" y="133"/>
                  </a:moveTo>
                  <a:cubicBezTo>
                    <a:pt x="338" y="148"/>
                    <a:pt x="316" y="165"/>
                    <a:pt x="316" y="165"/>
                  </a:cubicBezTo>
                  <a:cubicBezTo>
                    <a:pt x="316" y="165"/>
                    <a:pt x="302" y="189"/>
                    <a:pt x="313" y="213"/>
                  </a:cubicBezTo>
                  <a:cubicBezTo>
                    <a:pt x="324" y="237"/>
                    <a:pt x="324" y="265"/>
                    <a:pt x="301" y="239"/>
                  </a:cubicBezTo>
                  <a:cubicBezTo>
                    <a:pt x="279" y="214"/>
                    <a:pt x="293" y="156"/>
                    <a:pt x="299" y="144"/>
                  </a:cubicBezTo>
                  <a:cubicBezTo>
                    <a:pt x="299" y="144"/>
                    <a:pt x="299" y="118"/>
                    <a:pt x="318" y="133"/>
                  </a:cubicBezTo>
                  <a:close/>
                  <a:moveTo>
                    <a:pt x="507" y="179"/>
                  </a:moveTo>
                  <a:cubicBezTo>
                    <a:pt x="498" y="185"/>
                    <a:pt x="507" y="179"/>
                    <a:pt x="465" y="177"/>
                  </a:cubicBezTo>
                  <a:cubicBezTo>
                    <a:pt x="423" y="176"/>
                    <a:pt x="461" y="162"/>
                    <a:pt x="461" y="162"/>
                  </a:cubicBezTo>
                  <a:cubicBezTo>
                    <a:pt x="565" y="166"/>
                    <a:pt x="516" y="173"/>
                    <a:pt x="507" y="179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19" name="Freeform 6"/>
            <p:cNvSpPr/>
            <p:nvPr/>
          </p:nvSpPr>
          <p:spPr>
            <a:xfrm>
              <a:off x="3621" y="1287"/>
              <a:ext cx="238" cy="28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pathLst>
                <a:path w="47" h="56">
                  <a:moveTo>
                    <a:pt x="40" y="15"/>
                  </a:moveTo>
                  <a:cubicBezTo>
                    <a:pt x="37" y="0"/>
                    <a:pt x="0" y="23"/>
                    <a:pt x="27" y="56"/>
                  </a:cubicBezTo>
                  <a:cubicBezTo>
                    <a:pt x="27" y="56"/>
                    <a:pt x="47" y="49"/>
                    <a:pt x="40" y="15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20" name="Freeform 7"/>
            <p:cNvSpPr/>
            <p:nvPr/>
          </p:nvSpPr>
          <p:spPr>
            <a:xfrm>
              <a:off x="3403" y="1403"/>
              <a:ext cx="208" cy="379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pathLst>
                <a:path w="41" h="75">
                  <a:moveTo>
                    <a:pt x="19" y="27"/>
                  </a:moveTo>
                  <a:cubicBezTo>
                    <a:pt x="0" y="54"/>
                    <a:pt x="6" y="63"/>
                    <a:pt x="12" y="69"/>
                  </a:cubicBezTo>
                  <a:cubicBezTo>
                    <a:pt x="18" y="75"/>
                    <a:pt x="30" y="74"/>
                    <a:pt x="40" y="45"/>
                  </a:cubicBezTo>
                  <a:cubicBezTo>
                    <a:pt x="40" y="45"/>
                    <a:pt x="32" y="31"/>
                    <a:pt x="37" y="24"/>
                  </a:cubicBezTo>
                  <a:cubicBezTo>
                    <a:pt x="41" y="16"/>
                    <a:pt x="38" y="0"/>
                    <a:pt x="19" y="27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21" name="Freeform 8"/>
            <p:cNvSpPr/>
            <p:nvPr/>
          </p:nvSpPr>
          <p:spPr>
            <a:xfrm>
              <a:off x="3272" y="645"/>
              <a:ext cx="683" cy="318"/>
            </a:xfrm>
            <a:custGeom>
              <a:avLst/>
              <a:gdLst/>
              <a:ahLst/>
              <a:cxnLst>
                <a:cxn ang="0">
                  <a:pos x="2147483647" y="1084719008"/>
                </a:cxn>
                <a:cxn ang="0">
                  <a:pos x="2147483647" y="1084719008"/>
                </a:cxn>
                <a:cxn ang="0">
                  <a:pos x="560119062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1084719008"/>
                </a:cxn>
              </a:cxnLst>
              <a:pathLst>
                <a:path w="135" h="63">
                  <a:moveTo>
                    <a:pt x="112" y="4"/>
                  </a:moveTo>
                  <a:cubicBezTo>
                    <a:pt x="105" y="9"/>
                    <a:pt x="24" y="4"/>
                    <a:pt x="24" y="4"/>
                  </a:cubicBezTo>
                  <a:cubicBezTo>
                    <a:pt x="15" y="4"/>
                    <a:pt x="3" y="1"/>
                    <a:pt x="2" y="25"/>
                  </a:cubicBezTo>
                  <a:cubicBezTo>
                    <a:pt x="0" y="63"/>
                    <a:pt x="48" y="58"/>
                    <a:pt x="60" y="58"/>
                  </a:cubicBezTo>
                  <a:cubicBezTo>
                    <a:pt x="72" y="58"/>
                    <a:pt x="84" y="48"/>
                    <a:pt x="96" y="54"/>
                  </a:cubicBezTo>
                  <a:cubicBezTo>
                    <a:pt x="96" y="54"/>
                    <a:pt x="107" y="63"/>
                    <a:pt x="113" y="53"/>
                  </a:cubicBezTo>
                  <a:cubicBezTo>
                    <a:pt x="135" y="13"/>
                    <a:pt x="120" y="0"/>
                    <a:pt x="112" y="4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22" name="Freeform 9"/>
            <p:cNvSpPr/>
            <p:nvPr/>
          </p:nvSpPr>
          <p:spPr>
            <a:xfrm>
              <a:off x="4046" y="1545"/>
              <a:ext cx="490" cy="515"/>
            </a:xfrm>
            <a:custGeom>
              <a:avLst/>
              <a:gdLst/>
              <a:ahLst/>
              <a:cxnLst>
                <a:cxn ang="0">
                  <a:pos x="2147483647" y="1356088493"/>
                </a:cxn>
                <a:cxn ang="0">
                  <a:pos x="2147483647" y="1356088493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1356088493"/>
                </a:cxn>
              </a:cxnLst>
              <a:pathLst>
                <a:path w="97" h="102">
                  <a:moveTo>
                    <a:pt x="67" y="5"/>
                  </a:moveTo>
                  <a:cubicBezTo>
                    <a:pt x="55" y="10"/>
                    <a:pt x="31" y="5"/>
                    <a:pt x="31" y="5"/>
                  </a:cubicBezTo>
                  <a:cubicBezTo>
                    <a:pt x="0" y="6"/>
                    <a:pt x="16" y="39"/>
                    <a:pt x="12" y="57"/>
                  </a:cubicBezTo>
                  <a:cubicBezTo>
                    <a:pt x="8" y="76"/>
                    <a:pt x="63" y="102"/>
                    <a:pt x="79" y="62"/>
                  </a:cubicBezTo>
                  <a:cubicBezTo>
                    <a:pt x="97" y="20"/>
                    <a:pt x="79" y="0"/>
                    <a:pt x="67" y="5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23" name="Freeform 10"/>
            <p:cNvSpPr/>
            <p:nvPr/>
          </p:nvSpPr>
          <p:spPr>
            <a:xfrm>
              <a:off x="5173" y="1024"/>
              <a:ext cx="501" cy="96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pathLst>
                <a:path w="99" h="19">
                  <a:moveTo>
                    <a:pt x="15" y="0"/>
                  </a:moveTo>
                  <a:cubicBezTo>
                    <a:pt x="0" y="0"/>
                    <a:pt x="19" y="19"/>
                    <a:pt x="40" y="15"/>
                  </a:cubicBezTo>
                  <a:cubicBezTo>
                    <a:pt x="99" y="1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24" name="Freeform 11"/>
            <p:cNvSpPr/>
            <p:nvPr/>
          </p:nvSpPr>
          <p:spPr>
            <a:xfrm>
              <a:off x="5340" y="1004"/>
              <a:ext cx="385" cy="237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807188301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pathLst>
                <a:path w="76" h="47">
                  <a:moveTo>
                    <a:pt x="21" y="37"/>
                  </a:moveTo>
                  <a:cubicBezTo>
                    <a:pt x="21" y="37"/>
                    <a:pt x="50" y="47"/>
                    <a:pt x="70" y="17"/>
                  </a:cubicBezTo>
                  <a:cubicBezTo>
                    <a:pt x="76" y="7"/>
                    <a:pt x="65" y="0"/>
                    <a:pt x="48" y="3"/>
                  </a:cubicBezTo>
                  <a:cubicBezTo>
                    <a:pt x="39" y="5"/>
                    <a:pt x="39" y="32"/>
                    <a:pt x="19" y="32"/>
                  </a:cubicBezTo>
                  <a:cubicBezTo>
                    <a:pt x="0" y="32"/>
                    <a:pt x="21" y="37"/>
                    <a:pt x="21" y="37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25" name="Freeform 12"/>
            <p:cNvSpPr/>
            <p:nvPr/>
          </p:nvSpPr>
          <p:spPr>
            <a:xfrm>
              <a:off x="5325" y="1201"/>
              <a:ext cx="415" cy="187"/>
            </a:xfrm>
            <a:custGeom>
              <a:avLst/>
              <a:gdLst/>
              <a:ahLst/>
              <a:cxnLst>
                <a:cxn ang="0">
                  <a:pos x="2147483647" y="1652647125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1652647125"/>
                </a:cxn>
              </a:cxnLst>
              <a:pathLst>
                <a:path w="82" h="37">
                  <a:moveTo>
                    <a:pt x="72" y="6"/>
                  </a:moveTo>
                  <a:cubicBezTo>
                    <a:pt x="57" y="23"/>
                    <a:pt x="24" y="17"/>
                    <a:pt x="24" y="17"/>
                  </a:cubicBezTo>
                  <a:cubicBezTo>
                    <a:pt x="24" y="17"/>
                    <a:pt x="0" y="16"/>
                    <a:pt x="17" y="26"/>
                  </a:cubicBezTo>
                  <a:cubicBezTo>
                    <a:pt x="33" y="37"/>
                    <a:pt x="53" y="32"/>
                    <a:pt x="76" y="23"/>
                  </a:cubicBezTo>
                  <a:cubicBezTo>
                    <a:pt x="78" y="22"/>
                    <a:pt x="80" y="21"/>
                    <a:pt x="82" y="20"/>
                  </a:cubicBezTo>
                  <a:lnTo>
                    <a:pt x="82" y="0"/>
                  </a:lnTo>
                  <a:cubicBezTo>
                    <a:pt x="79" y="1"/>
                    <a:pt x="75" y="2"/>
                    <a:pt x="72" y="6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26" name="Freeform 13"/>
            <p:cNvSpPr/>
            <p:nvPr/>
          </p:nvSpPr>
          <p:spPr>
            <a:xfrm>
              <a:off x="5001" y="1378"/>
              <a:ext cx="698" cy="167"/>
            </a:xfrm>
            <a:custGeom>
              <a:avLst/>
              <a:gdLst/>
              <a:ahLst/>
              <a:cxnLst>
                <a:cxn ang="0">
                  <a:pos x="2147483647" y="276585279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837918244"/>
                </a:cxn>
                <a:cxn ang="0">
                  <a:pos x="2147483647" y="276585279"/>
                </a:cxn>
              </a:cxnLst>
              <a:pathLst>
                <a:path w="138" h="33">
                  <a:moveTo>
                    <a:pt x="21" y="1"/>
                  </a:moveTo>
                  <a:cubicBezTo>
                    <a:pt x="21" y="1"/>
                    <a:pt x="0" y="8"/>
                    <a:pt x="8" y="14"/>
                  </a:cubicBezTo>
                  <a:cubicBezTo>
                    <a:pt x="15" y="20"/>
                    <a:pt x="48" y="22"/>
                    <a:pt x="57" y="22"/>
                  </a:cubicBezTo>
                  <a:cubicBezTo>
                    <a:pt x="66" y="22"/>
                    <a:pt x="96" y="33"/>
                    <a:pt x="117" y="23"/>
                  </a:cubicBezTo>
                  <a:cubicBezTo>
                    <a:pt x="138" y="12"/>
                    <a:pt x="123" y="9"/>
                    <a:pt x="114" y="8"/>
                  </a:cubicBezTo>
                  <a:cubicBezTo>
                    <a:pt x="105" y="6"/>
                    <a:pt x="102" y="0"/>
                    <a:pt x="82" y="3"/>
                  </a:cubicBezTo>
                  <a:cubicBezTo>
                    <a:pt x="37" y="11"/>
                    <a:pt x="21" y="1"/>
                    <a:pt x="21" y="1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27" name="Freeform 14"/>
            <p:cNvSpPr/>
            <p:nvPr/>
          </p:nvSpPr>
          <p:spPr>
            <a:xfrm>
              <a:off x="5077" y="1540"/>
              <a:ext cx="567" cy="14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1055680070"/>
                </a:cxn>
                <a:cxn ang="0">
                  <a:pos x="2147483647" y="2147483647"/>
                </a:cxn>
                <a:cxn ang="0">
                  <a:pos x="2147483647" y="1579008653"/>
                </a:cxn>
                <a:cxn ang="0">
                  <a:pos x="563487946" y="1055680070"/>
                </a:cxn>
                <a:cxn ang="0">
                  <a:pos x="2147483647" y="2147483647"/>
                </a:cxn>
              </a:cxnLst>
              <a:pathLst>
                <a:path w="112" h="29">
                  <a:moveTo>
                    <a:pt x="98" y="19"/>
                  </a:moveTo>
                  <a:cubicBezTo>
                    <a:pt x="112" y="13"/>
                    <a:pt x="111" y="0"/>
                    <a:pt x="103" y="4"/>
                  </a:cubicBezTo>
                  <a:cubicBezTo>
                    <a:pt x="96" y="9"/>
                    <a:pt x="83" y="10"/>
                    <a:pt x="74" y="10"/>
                  </a:cubicBezTo>
                  <a:cubicBezTo>
                    <a:pt x="65" y="11"/>
                    <a:pt x="45" y="3"/>
                    <a:pt x="36" y="6"/>
                  </a:cubicBezTo>
                  <a:cubicBezTo>
                    <a:pt x="27" y="9"/>
                    <a:pt x="2" y="4"/>
                    <a:pt x="2" y="4"/>
                  </a:cubicBezTo>
                  <a:cubicBezTo>
                    <a:pt x="0" y="29"/>
                    <a:pt x="83" y="25"/>
                    <a:pt x="98" y="19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28" name="Freeform 15"/>
            <p:cNvSpPr/>
            <p:nvPr/>
          </p:nvSpPr>
          <p:spPr>
            <a:xfrm>
              <a:off x="5042" y="1656"/>
              <a:ext cx="581" cy="480"/>
            </a:xfrm>
            <a:custGeom>
              <a:avLst/>
              <a:gdLst/>
              <a:ahLst/>
              <a:cxnLst>
                <a:cxn ang="0">
                  <a:pos x="82340699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823406997" y="2147483647"/>
                </a:cxn>
              </a:cxnLst>
              <a:pathLst>
                <a:path w="115" h="95">
                  <a:moveTo>
                    <a:pt x="3" y="53"/>
                  </a:moveTo>
                  <a:cubicBezTo>
                    <a:pt x="5" y="60"/>
                    <a:pt x="14" y="68"/>
                    <a:pt x="26" y="54"/>
                  </a:cubicBezTo>
                  <a:cubicBezTo>
                    <a:pt x="48" y="29"/>
                    <a:pt x="48" y="72"/>
                    <a:pt x="50" y="77"/>
                  </a:cubicBezTo>
                  <a:cubicBezTo>
                    <a:pt x="51" y="81"/>
                    <a:pt x="54" y="95"/>
                    <a:pt x="59" y="84"/>
                  </a:cubicBezTo>
                  <a:cubicBezTo>
                    <a:pt x="63" y="74"/>
                    <a:pt x="70" y="39"/>
                    <a:pt x="81" y="52"/>
                  </a:cubicBezTo>
                  <a:cubicBezTo>
                    <a:pt x="100" y="76"/>
                    <a:pt x="115" y="54"/>
                    <a:pt x="111" y="52"/>
                  </a:cubicBezTo>
                  <a:cubicBezTo>
                    <a:pt x="106" y="51"/>
                    <a:pt x="79" y="37"/>
                    <a:pt x="79" y="27"/>
                  </a:cubicBezTo>
                  <a:cubicBezTo>
                    <a:pt x="79" y="16"/>
                    <a:pt x="42" y="0"/>
                    <a:pt x="37" y="16"/>
                  </a:cubicBezTo>
                  <a:cubicBezTo>
                    <a:pt x="33" y="33"/>
                    <a:pt x="12" y="41"/>
                    <a:pt x="12" y="41"/>
                  </a:cubicBezTo>
                  <a:cubicBezTo>
                    <a:pt x="0" y="44"/>
                    <a:pt x="2" y="45"/>
                    <a:pt x="3" y="5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29" name="Freeform 16"/>
            <p:cNvSpPr/>
            <p:nvPr/>
          </p:nvSpPr>
          <p:spPr>
            <a:xfrm>
              <a:off x="5421" y="1464"/>
              <a:ext cx="329" cy="854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pathLst>
                <a:path w="65" h="169">
                  <a:moveTo>
                    <a:pt x="51" y="40"/>
                  </a:moveTo>
                  <a:cubicBezTo>
                    <a:pt x="44" y="46"/>
                    <a:pt x="30" y="49"/>
                    <a:pt x="22" y="49"/>
                  </a:cubicBezTo>
                  <a:cubicBezTo>
                    <a:pt x="13" y="48"/>
                    <a:pt x="14" y="56"/>
                    <a:pt x="22" y="59"/>
                  </a:cubicBezTo>
                  <a:cubicBezTo>
                    <a:pt x="30" y="62"/>
                    <a:pt x="49" y="75"/>
                    <a:pt x="50" y="90"/>
                  </a:cubicBezTo>
                  <a:cubicBezTo>
                    <a:pt x="50" y="104"/>
                    <a:pt x="51" y="115"/>
                    <a:pt x="34" y="118"/>
                  </a:cubicBezTo>
                  <a:cubicBezTo>
                    <a:pt x="18" y="122"/>
                    <a:pt x="3" y="124"/>
                    <a:pt x="0" y="148"/>
                  </a:cubicBezTo>
                  <a:cubicBezTo>
                    <a:pt x="0" y="148"/>
                    <a:pt x="10" y="154"/>
                    <a:pt x="17" y="155"/>
                  </a:cubicBezTo>
                  <a:cubicBezTo>
                    <a:pt x="23" y="155"/>
                    <a:pt x="42" y="163"/>
                    <a:pt x="47" y="166"/>
                  </a:cubicBezTo>
                  <a:cubicBezTo>
                    <a:pt x="51" y="169"/>
                    <a:pt x="58" y="167"/>
                    <a:pt x="63" y="162"/>
                  </a:cubicBezTo>
                  <a:lnTo>
                    <a:pt x="65" y="0"/>
                  </a:lnTo>
                  <a:cubicBezTo>
                    <a:pt x="64" y="8"/>
                    <a:pt x="58" y="36"/>
                    <a:pt x="51" y="40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052" name="Group 17"/>
          <p:cNvGrpSpPr/>
          <p:nvPr/>
        </p:nvGrpSpPr>
        <p:grpSpPr>
          <a:xfrm>
            <a:off x="554038" y="36513"/>
            <a:ext cx="7891462" cy="6821487"/>
            <a:chOff x="349" y="23"/>
            <a:chExt cx="4971" cy="4297"/>
          </a:xfrm>
        </p:grpSpPr>
        <p:sp>
          <p:nvSpPr>
            <p:cNvPr id="269" name="Rectangle 18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73" name="Freeform 19"/>
            <p:cNvSpPr>
              <a:spLocks noEditPoints="1"/>
            </p:cNvSpPr>
            <p:nvPr/>
          </p:nvSpPr>
          <p:spPr>
            <a:xfrm>
              <a:off x="38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4" name="Freeform 20"/>
            <p:cNvSpPr>
              <a:spLocks noEditPoints="1"/>
            </p:cNvSpPr>
            <p:nvPr/>
          </p:nvSpPr>
          <p:spPr>
            <a:xfrm>
              <a:off x="38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5" name="Freeform 21"/>
            <p:cNvSpPr>
              <a:spLocks noEditPoints="1"/>
            </p:cNvSpPr>
            <p:nvPr/>
          </p:nvSpPr>
          <p:spPr>
            <a:xfrm>
              <a:off x="38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6" name="Freeform 22"/>
            <p:cNvSpPr>
              <a:spLocks noEditPoints="1"/>
            </p:cNvSpPr>
            <p:nvPr/>
          </p:nvSpPr>
          <p:spPr>
            <a:xfrm>
              <a:off x="38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7" name="Freeform 23"/>
            <p:cNvSpPr>
              <a:spLocks noEditPoints="1"/>
            </p:cNvSpPr>
            <p:nvPr/>
          </p:nvSpPr>
          <p:spPr>
            <a:xfrm>
              <a:off x="38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8" name="Freeform 24"/>
            <p:cNvSpPr>
              <a:spLocks noEditPoints="1"/>
            </p:cNvSpPr>
            <p:nvPr/>
          </p:nvSpPr>
          <p:spPr>
            <a:xfrm>
              <a:off x="38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9" name="Freeform 25"/>
            <p:cNvSpPr>
              <a:spLocks noEditPoints="1"/>
            </p:cNvSpPr>
            <p:nvPr/>
          </p:nvSpPr>
          <p:spPr>
            <a:xfrm>
              <a:off x="38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0" name="Freeform 26"/>
            <p:cNvSpPr>
              <a:spLocks noEditPoints="1"/>
            </p:cNvSpPr>
            <p:nvPr/>
          </p:nvSpPr>
          <p:spPr>
            <a:xfrm>
              <a:off x="38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1" name="Freeform 27"/>
            <p:cNvSpPr>
              <a:spLocks noEditPoints="1"/>
            </p:cNvSpPr>
            <p:nvPr/>
          </p:nvSpPr>
          <p:spPr>
            <a:xfrm>
              <a:off x="38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2" name="Freeform 28"/>
            <p:cNvSpPr>
              <a:spLocks noEditPoints="1"/>
            </p:cNvSpPr>
            <p:nvPr/>
          </p:nvSpPr>
          <p:spPr>
            <a:xfrm>
              <a:off x="38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80" name="Rectangle 29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1" name="Rectangle 30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85" name="Freeform 31"/>
            <p:cNvSpPr>
              <a:spLocks noEditPoints="1"/>
            </p:cNvSpPr>
            <p:nvPr/>
          </p:nvSpPr>
          <p:spPr>
            <a:xfrm>
              <a:off x="82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6" name="Freeform 32"/>
            <p:cNvSpPr>
              <a:spLocks noEditPoints="1"/>
            </p:cNvSpPr>
            <p:nvPr/>
          </p:nvSpPr>
          <p:spPr>
            <a:xfrm>
              <a:off x="82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7" name="Freeform 33"/>
            <p:cNvSpPr>
              <a:spLocks noEditPoints="1"/>
            </p:cNvSpPr>
            <p:nvPr/>
          </p:nvSpPr>
          <p:spPr>
            <a:xfrm>
              <a:off x="82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8" name="Freeform 34"/>
            <p:cNvSpPr>
              <a:spLocks noEditPoints="1"/>
            </p:cNvSpPr>
            <p:nvPr/>
          </p:nvSpPr>
          <p:spPr>
            <a:xfrm>
              <a:off x="82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89" name="Freeform 35"/>
            <p:cNvSpPr>
              <a:spLocks noEditPoints="1"/>
            </p:cNvSpPr>
            <p:nvPr/>
          </p:nvSpPr>
          <p:spPr>
            <a:xfrm>
              <a:off x="82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90" name="Freeform 36"/>
            <p:cNvSpPr>
              <a:spLocks noEditPoints="1"/>
            </p:cNvSpPr>
            <p:nvPr/>
          </p:nvSpPr>
          <p:spPr>
            <a:xfrm>
              <a:off x="82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91" name="Freeform 37"/>
            <p:cNvSpPr>
              <a:spLocks noEditPoints="1"/>
            </p:cNvSpPr>
            <p:nvPr/>
          </p:nvSpPr>
          <p:spPr>
            <a:xfrm>
              <a:off x="82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92" name="Freeform 38"/>
            <p:cNvSpPr>
              <a:spLocks noEditPoints="1"/>
            </p:cNvSpPr>
            <p:nvPr/>
          </p:nvSpPr>
          <p:spPr>
            <a:xfrm>
              <a:off x="82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93" name="Freeform 39"/>
            <p:cNvSpPr>
              <a:spLocks noEditPoints="1"/>
            </p:cNvSpPr>
            <p:nvPr/>
          </p:nvSpPr>
          <p:spPr>
            <a:xfrm>
              <a:off x="82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94" name="Freeform 40"/>
            <p:cNvSpPr>
              <a:spLocks noEditPoints="1"/>
            </p:cNvSpPr>
            <p:nvPr/>
          </p:nvSpPr>
          <p:spPr>
            <a:xfrm>
              <a:off x="82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92" name="Rectangle 41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3" name="Rectangle 42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97" name="Freeform 43"/>
            <p:cNvSpPr>
              <a:spLocks noEditPoints="1"/>
            </p:cNvSpPr>
            <p:nvPr/>
          </p:nvSpPr>
          <p:spPr>
            <a:xfrm>
              <a:off x="127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98" name="Freeform 44"/>
            <p:cNvSpPr>
              <a:spLocks noEditPoints="1"/>
            </p:cNvSpPr>
            <p:nvPr/>
          </p:nvSpPr>
          <p:spPr>
            <a:xfrm>
              <a:off x="127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99" name="Freeform 45"/>
            <p:cNvSpPr>
              <a:spLocks noEditPoints="1"/>
            </p:cNvSpPr>
            <p:nvPr/>
          </p:nvSpPr>
          <p:spPr>
            <a:xfrm>
              <a:off x="127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00" name="Freeform 46"/>
            <p:cNvSpPr>
              <a:spLocks noEditPoints="1"/>
            </p:cNvSpPr>
            <p:nvPr/>
          </p:nvSpPr>
          <p:spPr>
            <a:xfrm>
              <a:off x="127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01" name="Freeform 47"/>
            <p:cNvSpPr>
              <a:spLocks noEditPoints="1"/>
            </p:cNvSpPr>
            <p:nvPr/>
          </p:nvSpPr>
          <p:spPr>
            <a:xfrm>
              <a:off x="127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02" name="Freeform 48"/>
            <p:cNvSpPr>
              <a:spLocks noEditPoints="1"/>
            </p:cNvSpPr>
            <p:nvPr/>
          </p:nvSpPr>
          <p:spPr>
            <a:xfrm>
              <a:off x="127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03" name="Freeform 49"/>
            <p:cNvSpPr>
              <a:spLocks noEditPoints="1"/>
            </p:cNvSpPr>
            <p:nvPr/>
          </p:nvSpPr>
          <p:spPr>
            <a:xfrm>
              <a:off x="127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04" name="Freeform 50"/>
            <p:cNvSpPr>
              <a:spLocks noEditPoints="1"/>
            </p:cNvSpPr>
            <p:nvPr/>
          </p:nvSpPr>
          <p:spPr>
            <a:xfrm>
              <a:off x="127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05" name="Freeform 51"/>
            <p:cNvSpPr>
              <a:spLocks noEditPoints="1"/>
            </p:cNvSpPr>
            <p:nvPr/>
          </p:nvSpPr>
          <p:spPr>
            <a:xfrm>
              <a:off x="127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06" name="Freeform 52"/>
            <p:cNvSpPr>
              <a:spLocks noEditPoints="1"/>
            </p:cNvSpPr>
            <p:nvPr/>
          </p:nvSpPr>
          <p:spPr>
            <a:xfrm>
              <a:off x="127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4" name="Rectangle 53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5" name="Rectangle 54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09" name="Freeform 55"/>
            <p:cNvSpPr>
              <a:spLocks noEditPoints="1"/>
            </p:cNvSpPr>
            <p:nvPr/>
          </p:nvSpPr>
          <p:spPr>
            <a:xfrm>
              <a:off x="172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10" name="Freeform 56"/>
            <p:cNvSpPr>
              <a:spLocks noEditPoints="1"/>
            </p:cNvSpPr>
            <p:nvPr/>
          </p:nvSpPr>
          <p:spPr>
            <a:xfrm>
              <a:off x="172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11" name="Freeform 57"/>
            <p:cNvSpPr>
              <a:spLocks noEditPoints="1"/>
            </p:cNvSpPr>
            <p:nvPr/>
          </p:nvSpPr>
          <p:spPr>
            <a:xfrm>
              <a:off x="172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12" name="Freeform 58"/>
            <p:cNvSpPr>
              <a:spLocks noEditPoints="1"/>
            </p:cNvSpPr>
            <p:nvPr/>
          </p:nvSpPr>
          <p:spPr>
            <a:xfrm>
              <a:off x="172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13" name="Freeform 59"/>
            <p:cNvSpPr>
              <a:spLocks noEditPoints="1"/>
            </p:cNvSpPr>
            <p:nvPr/>
          </p:nvSpPr>
          <p:spPr>
            <a:xfrm>
              <a:off x="172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14" name="Freeform 60"/>
            <p:cNvSpPr>
              <a:spLocks noEditPoints="1"/>
            </p:cNvSpPr>
            <p:nvPr/>
          </p:nvSpPr>
          <p:spPr>
            <a:xfrm>
              <a:off x="172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15" name="Freeform 61"/>
            <p:cNvSpPr>
              <a:spLocks noEditPoints="1"/>
            </p:cNvSpPr>
            <p:nvPr/>
          </p:nvSpPr>
          <p:spPr>
            <a:xfrm>
              <a:off x="172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16" name="Freeform 62"/>
            <p:cNvSpPr>
              <a:spLocks noEditPoints="1"/>
            </p:cNvSpPr>
            <p:nvPr/>
          </p:nvSpPr>
          <p:spPr>
            <a:xfrm>
              <a:off x="172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17" name="Freeform 63"/>
            <p:cNvSpPr>
              <a:spLocks noEditPoints="1"/>
            </p:cNvSpPr>
            <p:nvPr/>
          </p:nvSpPr>
          <p:spPr>
            <a:xfrm>
              <a:off x="172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18" name="Freeform 64"/>
            <p:cNvSpPr>
              <a:spLocks noEditPoints="1"/>
            </p:cNvSpPr>
            <p:nvPr/>
          </p:nvSpPr>
          <p:spPr>
            <a:xfrm>
              <a:off x="172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6" name="Rectangle 65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" name="Rectangle 66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21" name="Freeform 67"/>
            <p:cNvSpPr>
              <a:spLocks noEditPoints="1"/>
            </p:cNvSpPr>
            <p:nvPr/>
          </p:nvSpPr>
          <p:spPr>
            <a:xfrm>
              <a:off x="216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22" name="Freeform 68"/>
            <p:cNvSpPr>
              <a:spLocks noEditPoints="1"/>
            </p:cNvSpPr>
            <p:nvPr/>
          </p:nvSpPr>
          <p:spPr>
            <a:xfrm>
              <a:off x="216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23" name="Freeform 69"/>
            <p:cNvSpPr>
              <a:spLocks noEditPoints="1"/>
            </p:cNvSpPr>
            <p:nvPr/>
          </p:nvSpPr>
          <p:spPr>
            <a:xfrm>
              <a:off x="216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24" name="Freeform 70"/>
            <p:cNvSpPr>
              <a:spLocks noEditPoints="1"/>
            </p:cNvSpPr>
            <p:nvPr/>
          </p:nvSpPr>
          <p:spPr>
            <a:xfrm>
              <a:off x="216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25" name="Freeform 71"/>
            <p:cNvSpPr>
              <a:spLocks noEditPoints="1"/>
            </p:cNvSpPr>
            <p:nvPr/>
          </p:nvSpPr>
          <p:spPr>
            <a:xfrm>
              <a:off x="216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26" name="Freeform 72"/>
            <p:cNvSpPr>
              <a:spLocks noEditPoints="1"/>
            </p:cNvSpPr>
            <p:nvPr/>
          </p:nvSpPr>
          <p:spPr>
            <a:xfrm>
              <a:off x="216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27" name="Freeform 73"/>
            <p:cNvSpPr>
              <a:spLocks noEditPoints="1"/>
            </p:cNvSpPr>
            <p:nvPr/>
          </p:nvSpPr>
          <p:spPr>
            <a:xfrm>
              <a:off x="216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28" name="Freeform 74"/>
            <p:cNvSpPr>
              <a:spLocks noEditPoints="1"/>
            </p:cNvSpPr>
            <p:nvPr/>
          </p:nvSpPr>
          <p:spPr>
            <a:xfrm>
              <a:off x="216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29" name="Freeform 75"/>
            <p:cNvSpPr>
              <a:spLocks noEditPoints="1"/>
            </p:cNvSpPr>
            <p:nvPr/>
          </p:nvSpPr>
          <p:spPr>
            <a:xfrm>
              <a:off x="216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30" name="Freeform 76"/>
            <p:cNvSpPr>
              <a:spLocks noEditPoints="1"/>
            </p:cNvSpPr>
            <p:nvPr/>
          </p:nvSpPr>
          <p:spPr>
            <a:xfrm>
              <a:off x="216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28" name="Rectangle 77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9" name="Rectangle 78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33" name="Freeform 79"/>
            <p:cNvSpPr>
              <a:spLocks noEditPoints="1"/>
            </p:cNvSpPr>
            <p:nvPr/>
          </p:nvSpPr>
          <p:spPr>
            <a:xfrm>
              <a:off x="262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34" name="Freeform 80"/>
            <p:cNvSpPr>
              <a:spLocks noEditPoints="1"/>
            </p:cNvSpPr>
            <p:nvPr/>
          </p:nvSpPr>
          <p:spPr>
            <a:xfrm>
              <a:off x="262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35" name="Freeform 81"/>
            <p:cNvSpPr>
              <a:spLocks noEditPoints="1"/>
            </p:cNvSpPr>
            <p:nvPr/>
          </p:nvSpPr>
          <p:spPr>
            <a:xfrm>
              <a:off x="262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36" name="Freeform 82"/>
            <p:cNvSpPr>
              <a:spLocks noEditPoints="1"/>
            </p:cNvSpPr>
            <p:nvPr/>
          </p:nvSpPr>
          <p:spPr>
            <a:xfrm>
              <a:off x="262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37" name="Freeform 83"/>
            <p:cNvSpPr>
              <a:spLocks noEditPoints="1"/>
            </p:cNvSpPr>
            <p:nvPr/>
          </p:nvSpPr>
          <p:spPr>
            <a:xfrm>
              <a:off x="262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38" name="Freeform 84"/>
            <p:cNvSpPr>
              <a:spLocks noEditPoints="1"/>
            </p:cNvSpPr>
            <p:nvPr/>
          </p:nvSpPr>
          <p:spPr>
            <a:xfrm>
              <a:off x="262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39" name="Freeform 85"/>
            <p:cNvSpPr>
              <a:spLocks noEditPoints="1"/>
            </p:cNvSpPr>
            <p:nvPr/>
          </p:nvSpPr>
          <p:spPr>
            <a:xfrm>
              <a:off x="262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40" name="Freeform 86"/>
            <p:cNvSpPr>
              <a:spLocks noEditPoints="1"/>
            </p:cNvSpPr>
            <p:nvPr/>
          </p:nvSpPr>
          <p:spPr>
            <a:xfrm>
              <a:off x="262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41" name="Freeform 87"/>
            <p:cNvSpPr>
              <a:spLocks noEditPoints="1"/>
            </p:cNvSpPr>
            <p:nvPr/>
          </p:nvSpPr>
          <p:spPr>
            <a:xfrm>
              <a:off x="262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42" name="Freeform 88"/>
            <p:cNvSpPr>
              <a:spLocks noEditPoints="1"/>
            </p:cNvSpPr>
            <p:nvPr/>
          </p:nvSpPr>
          <p:spPr>
            <a:xfrm>
              <a:off x="262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40" name="Rectangle 89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1" name="Rectangle 90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45" name="Freeform 91"/>
            <p:cNvSpPr>
              <a:spLocks noEditPoints="1"/>
            </p:cNvSpPr>
            <p:nvPr/>
          </p:nvSpPr>
          <p:spPr>
            <a:xfrm>
              <a:off x="306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46" name="Freeform 92"/>
            <p:cNvSpPr>
              <a:spLocks noEditPoints="1"/>
            </p:cNvSpPr>
            <p:nvPr/>
          </p:nvSpPr>
          <p:spPr>
            <a:xfrm>
              <a:off x="306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47" name="Freeform 93"/>
            <p:cNvSpPr>
              <a:spLocks noEditPoints="1"/>
            </p:cNvSpPr>
            <p:nvPr/>
          </p:nvSpPr>
          <p:spPr>
            <a:xfrm>
              <a:off x="306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48" name="Freeform 94"/>
            <p:cNvSpPr>
              <a:spLocks noEditPoints="1"/>
            </p:cNvSpPr>
            <p:nvPr/>
          </p:nvSpPr>
          <p:spPr>
            <a:xfrm>
              <a:off x="306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49" name="Freeform 95"/>
            <p:cNvSpPr>
              <a:spLocks noEditPoints="1"/>
            </p:cNvSpPr>
            <p:nvPr/>
          </p:nvSpPr>
          <p:spPr>
            <a:xfrm>
              <a:off x="306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0" name="Freeform 96"/>
            <p:cNvSpPr>
              <a:spLocks noEditPoints="1"/>
            </p:cNvSpPr>
            <p:nvPr/>
          </p:nvSpPr>
          <p:spPr>
            <a:xfrm>
              <a:off x="306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1" name="Freeform 97"/>
            <p:cNvSpPr>
              <a:spLocks noEditPoints="1"/>
            </p:cNvSpPr>
            <p:nvPr/>
          </p:nvSpPr>
          <p:spPr>
            <a:xfrm>
              <a:off x="306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2" name="Freeform 98"/>
            <p:cNvSpPr>
              <a:spLocks noEditPoints="1"/>
            </p:cNvSpPr>
            <p:nvPr/>
          </p:nvSpPr>
          <p:spPr>
            <a:xfrm>
              <a:off x="306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3" name="Freeform 99"/>
            <p:cNvSpPr>
              <a:spLocks noEditPoints="1"/>
            </p:cNvSpPr>
            <p:nvPr/>
          </p:nvSpPr>
          <p:spPr>
            <a:xfrm>
              <a:off x="306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4" name="Freeform 100"/>
            <p:cNvSpPr>
              <a:spLocks noEditPoints="1"/>
            </p:cNvSpPr>
            <p:nvPr/>
          </p:nvSpPr>
          <p:spPr>
            <a:xfrm>
              <a:off x="306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52" name="Rectangle 101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3" name="Rectangle 102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57" name="Freeform 103"/>
            <p:cNvSpPr>
              <a:spLocks noEditPoints="1"/>
            </p:cNvSpPr>
            <p:nvPr/>
          </p:nvSpPr>
          <p:spPr>
            <a:xfrm>
              <a:off x="351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8" name="Freeform 104"/>
            <p:cNvSpPr>
              <a:spLocks noEditPoints="1"/>
            </p:cNvSpPr>
            <p:nvPr/>
          </p:nvSpPr>
          <p:spPr>
            <a:xfrm>
              <a:off x="351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9" name="Freeform 105"/>
            <p:cNvSpPr>
              <a:spLocks noEditPoints="1"/>
            </p:cNvSpPr>
            <p:nvPr/>
          </p:nvSpPr>
          <p:spPr>
            <a:xfrm>
              <a:off x="351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60" name="Freeform 106"/>
            <p:cNvSpPr>
              <a:spLocks noEditPoints="1"/>
            </p:cNvSpPr>
            <p:nvPr/>
          </p:nvSpPr>
          <p:spPr>
            <a:xfrm>
              <a:off x="351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61" name="Freeform 107"/>
            <p:cNvSpPr>
              <a:spLocks noEditPoints="1"/>
            </p:cNvSpPr>
            <p:nvPr/>
          </p:nvSpPr>
          <p:spPr>
            <a:xfrm>
              <a:off x="351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62" name="Freeform 108"/>
            <p:cNvSpPr>
              <a:spLocks noEditPoints="1"/>
            </p:cNvSpPr>
            <p:nvPr/>
          </p:nvSpPr>
          <p:spPr>
            <a:xfrm>
              <a:off x="351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63" name="Freeform 109"/>
            <p:cNvSpPr>
              <a:spLocks noEditPoints="1"/>
            </p:cNvSpPr>
            <p:nvPr/>
          </p:nvSpPr>
          <p:spPr>
            <a:xfrm>
              <a:off x="351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64" name="Freeform 110"/>
            <p:cNvSpPr>
              <a:spLocks noEditPoints="1"/>
            </p:cNvSpPr>
            <p:nvPr/>
          </p:nvSpPr>
          <p:spPr>
            <a:xfrm>
              <a:off x="351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65" name="Freeform 111"/>
            <p:cNvSpPr>
              <a:spLocks noEditPoints="1"/>
            </p:cNvSpPr>
            <p:nvPr/>
          </p:nvSpPr>
          <p:spPr>
            <a:xfrm>
              <a:off x="351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66" name="Freeform 112"/>
            <p:cNvSpPr>
              <a:spLocks noEditPoints="1"/>
            </p:cNvSpPr>
            <p:nvPr/>
          </p:nvSpPr>
          <p:spPr>
            <a:xfrm>
              <a:off x="351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64" name="Rectangle 113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5" name="Rectangle 114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69" name="Freeform 115"/>
            <p:cNvSpPr>
              <a:spLocks noEditPoints="1"/>
            </p:cNvSpPr>
            <p:nvPr/>
          </p:nvSpPr>
          <p:spPr>
            <a:xfrm>
              <a:off x="396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70" name="Freeform 116"/>
            <p:cNvSpPr>
              <a:spLocks noEditPoints="1"/>
            </p:cNvSpPr>
            <p:nvPr/>
          </p:nvSpPr>
          <p:spPr>
            <a:xfrm>
              <a:off x="396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71" name="Freeform 117"/>
            <p:cNvSpPr>
              <a:spLocks noEditPoints="1"/>
            </p:cNvSpPr>
            <p:nvPr/>
          </p:nvSpPr>
          <p:spPr>
            <a:xfrm>
              <a:off x="396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72" name="Freeform 118"/>
            <p:cNvSpPr>
              <a:spLocks noEditPoints="1"/>
            </p:cNvSpPr>
            <p:nvPr/>
          </p:nvSpPr>
          <p:spPr>
            <a:xfrm>
              <a:off x="396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73" name="Freeform 119"/>
            <p:cNvSpPr>
              <a:spLocks noEditPoints="1"/>
            </p:cNvSpPr>
            <p:nvPr/>
          </p:nvSpPr>
          <p:spPr>
            <a:xfrm>
              <a:off x="396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74" name="Freeform 120"/>
            <p:cNvSpPr>
              <a:spLocks noEditPoints="1"/>
            </p:cNvSpPr>
            <p:nvPr/>
          </p:nvSpPr>
          <p:spPr>
            <a:xfrm>
              <a:off x="396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75" name="Freeform 121"/>
            <p:cNvSpPr>
              <a:spLocks noEditPoints="1"/>
            </p:cNvSpPr>
            <p:nvPr/>
          </p:nvSpPr>
          <p:spPr>
            <a:xfrm>
              <a:off x="396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76" name="Freeform 122"/>
            <p:cNvSpPr>
              <a:spLocks noEditPoints="1"/>
            </p:cNvSpPr>
            <p:nvPr/>
          </p:nvSpPr>
          <p:spPr>
            <a:xfrm>
              <a:off x="396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77" name="Freeform 123"/>
            <p:cNvSpPr>
              <a:spLocks noEditPoints="1"/>
            </p:cNvSpPr>
            <p:nvPr/>
          </p:nvSpPr>
          <p:spPr>
            <a:xfrm>
              <a:off x="396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78" name="Freeform 124"/>
            <p:cNvSpPr>
              <a:spLocks noEditPoints="1"/>
            </p:cNvSpPr>
            <p:nvPr/>
          </p:nvSpPr>
          <p:spPr>
            <a:xfrm>
              <a:off x="396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76" name="Rectangle 125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7" name="Rectangle 126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81" name="Freeform 127"/>
            <p:cNvSpPr>
              <a:spLocks noEditPoints="1"/>
            </p:cNvSpPr>
            <p:nvPr/>
          </p:nvSpPr>
          <p:spPr>
            <a:xfrm>
              <a:off x="440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82" name="Freeform 128"/>
            <p:cNvSpPr>
              <a:spLocks noEditPoints="1"/>
            </p:cNvSpPr>
            <p:nvPr/>
          </p:nvSpPr>
          <p:spPr>
            <a:xfrm>
              <a:off x="440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83" name="Freeform 129"/>
            <p:cNvSpPr>
              <a:spLocks noEditPoints="1"/>
            </p:cNvSpPr>
            <p:nvPr/>
          </p:nvSpPr>
          <p:spPr>
            <a:xfrm>
              <a:off x="440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84" name="Freeform 130"/>
            <p:cNvSpPr>
              <a:spLocks noEditPoints="1"/>
            </p:cNvSpPr>
            <p:nvPr/>
          </p:nvSpPr>
          <p:spPr>
            <a:xfrm>
              <a:off x="440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85" name="Freeform 131"/>
            <p:cNvSpPr>
              <a:spLocks noEditPoints="1"/>
            </p:cNvSpPr>
            <p:nvPr/>
          </p:nvSpPr>
          <p:spPr>
            <a:xfrm>
              <a:off x="440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86" name="Freeform 132"/>
            <p:cNvSpPr>
              <a:spLocks noEditPoints="1"/>
            </p:cNvSpPr>
            <p:nvPr/>
          </p:nvSpPr>
          <p:spPr>
            <a:xfrm>
              <a:off x="440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87" name="Freeform 133"/>
            <p:cNvSpPr>
              <a:spLocks noEditPoints="1"/>
            </p:cNvSpPr>
            <p:nvPr/>
          </p:nvSpPr>
          <p:spPr>
            <a:xfrm>
              <a:off x="440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88" name="Freeform 134"/>
            <p:cNvSpPr>
              <a:spLocks noEditPoints="1"/>
            </p:cNvSpPr>
            <p:nvPr/>
          </p:nvSpPr>
          <p:spPr>
            <a:xfrm>
              <a:off x="440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89" name="Freeform 135"/>
            <p:cNvSpPr>
              <a:spLocks noEditPoints="1"/>
            </p:cNvSpPr>
            <p:nvPr/>
          </p:nvSpPr>
          <p:spPr>
            <a:xfrm>
              <a:off x="440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90" name="Freeform 136"/>
            <p:cNvSpPr>
              <a:spLocks noEditPoints="1"/>
            </p:cNvSpPr>
            <p:nvPr/>
          </p:nvSpPr>
          <p:spPr>
            <a:xfrm>
              <a:off x="440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88" name="Rectangle 137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9" name="Rectangle 138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93" name="Freeform 139"/>
            <p:cNvSpPr>
              <a:spLocks noEditPoints="1"/>
            </p:cNvSpPr>
            <p:nvPr/>
          </p:nvSpPr>
          <p:spPr>
            <a:xfrm>
              <a:off x="485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94" name="Freeform 140"/>
            <p:cNvSpPr>
              <a:spLocks noEditPoints="1"/>
            </p:cNvSpPr>
            <p:nvPr/>
          </p:nvSpPr>
          <p:spPr>
            <a:xfrm>
              <a:off x="485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95" name="Freeform 141"/>
            <p:cNvSpPr>
              <a:spLocks noEditPoints="1"/>
            </p:cNvSpPr>
            <p:nvPr/>
          </p:nvSpPr>
          <p:spPr>
            <a:xfrm>
              <a:off x="485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96" name="Freeform 142"/>
            <p:cNvSpPr>
              <a:spLocks noEditPoints="1"/>
            </p:cNvSpPr>
            <p:nvPr/>
          </p:nvSpPr>
          <p:spPr>
            <a:xfrm>
              <a:off x="485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97" name="Freeform 143"/>
            <p:cNvSpPr>
              <a:spLocks noEditPoints="1"/>
            </p:cNvSpPr>
            <p:nvPr/>
          </p:nvSpPr>
          <p:spPr>
            <a:xfrm>
              <a:off x="485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98" name="Freeform 144"/>
            <p:cNvSpPr>
              <a:spLocks noEditPoints="1"/>
            </p:cNvSpPr>
            <p:nvPr/>
          </p:nvSpPr>
          <p:spPr>
            <a:xfrm>
              <a:off x="485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99" name="Freeform 145"/>
            <p:cNvSpPr>
              <a:spLocks noEditPoints="1"/>
            </p:cNvSpPr>
            <p:nvPr/>
          </p:nvSpPr>
          <p:spPr>
            <a:xfrm>
              <a:off x="485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00" name="Freeform 146"/>
            <p:cNvSpPr>
              <a:spLocks noEditPoints="1"/>
            </p:cNvSpPr>
            <p:nvPr/>
          </p:nvSpPr>
          <p:spPr>
            <a:xfrm>
              <a:off x="485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01" name="Freeform 147"/>
            <p:cNvSpPr>
              <a:spLocks noEditPoints="1"/>
            </p:cNvSpPr>
            <p:nvPr/>
          </p:nvSpPr>
          <p:spPr>
            <a:xfrm>
              <a:off x="485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02" name="Freeform 148"/>
            <p:cNvSpPr>
              <a:spLocks noEditPoints="1"/>
            </p:cNvSpPr>
            <p:nvPr/>
          </p:nvSpPr>
          <p:spPr>
            <a:xfrm>
              <a:off x="485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00" name="Rectangle 149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" name="Rectangle 150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05" name="Freeform 151"/>
            <p:cNvSpPr>
              <a:spLocks noEditPoints="1"/>
            </p:cNvSpPr>
            <p:nvPr/>
          </p:nvSpPr>
          <p:spPr>
            <a:xfrm>
              <a:off x="530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06" name="Freeform 152"/>
            <p:cNvSpPr>
              <a:spLocks noEditPoints="1"/>
            </p:cNvSpPr>
            <p:nvPr/>
          </p:nvSpPr>
          <p:spPr>
            <a:xfrm>
              <a:off x="530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07" name="Freeform 153"/>
            <p:cNvSpPr>
              <a:spLocks noEditPoints="1"/>
            </p:cNvSpPr>
            <p:nvPr/>
          </p:nvSpPr>
          <p:spPr>
            <a:xfrm>
              <a:off x="530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08" name="Freeform 154"/>
            <p:cNvSpPr>
              <a:spLocks noEditPoints="1"/>
            </p:cNvSpPr>
            <p:nvPr/>
          </p:nvSpPr>
          <p:spPr>
            <a:xfrm>
              <a:off x="530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09" name="Freeform 155"/>
            <p:cNvSpPr>
              <a:spLocks noEditPoints="1"/>
            </p:cNvSpPr>
            <p:nvPr/>
          </p:nvSpPr>
          <p:spPr>
            <a:xfrm>
              <a:off x="530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10" name="Freeform 156"/>
            <p:cNvSpPr>
              <a:spLocks noEditPoints="1"/>
            </p:cNvSpPr>
            <p:nvPr/>
          </p:nvSpPr>
          <p:spPr>
            <a:xfrm>
              <a:off x="530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11" name="Freeform 157"/>
            <p:cNvSpPr>
              <a:spLocks noEditPoints="1"/>
            </p:cNvSpPr>
            <p:nvPr/>
          </p:nvSpPr>
          <p:spPr>
            <a:xfrm>
              <a:off x="530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12" name="Freeform 158"/>
            <p:cNvSpPr>
              <a:spLocks noEditPoints="1"/>
            </p:cNvSpPr>
            <p:nvPr/>
          </p:nvSpPr>
          <p:spPr>
            <a:xfrm>
              <a:off x="530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13" name="Freeform 159"/>
            <p:cNvSpPr>
              <a:spLocks noEditPoints="1"/>
            </p:cNvSpPr>
            <p:nvPr/>
          </p:nvSpPr>
          <p:spPr>
            <a:xfrm>
              <a:off x="530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14" name="Freeform 160"/>
            <p:cNvSpPr>
              <a:spLocks noEditPoints="1"/>
            </p:cNvSpPr>
            <p:nvPr/>
          </p:nvSpPr>
          <p:spPr>
            <a:xfrm>
              <a:off x="530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" name="Rectangle 161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16" name="Freeform 162"/>
            <p:cNvSpPr/>
            <p:nvPr/>
          </p:nvSpPr>
          <p:spPr>
            <a:xfrm>
              <a:off x="349" y="3304"/>
              <a:ext cx="20" cy="10"/>
            </a:xfrm>
            <a:custGeom>
              <a:avLst/>
              <a:gdLst/>
              <a:ahLst/>
              <a:cxnLst>
                <a:cxn ang="0">
                  <a:pos x="0" y="244140625"/>
                </a:cxn>
                <a:cxn ang="0">
                  <a:pos x="0" y="244140625"/>
                </a:cxn>
              </a:cxnLst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0195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053" name="Group 168"/>
          <p:cNvGrpSpPr/>
          <p:nvPr/>
        </p:nvGrpSpPr>
        <p:grpSpPr>
          <a:xfrm>
            <a:off x="152400" y="4724400"/>
            <a:ext cx="1685925" cy="1557338"/>
            <a:chOff x="96" y="2784"/>
            <a:chExt cx="1062" cy="981"/>
          </a:xfrm>
        </p:grpSpPr>
        <p:sp>
          <p:nvSpPr>
            <p:cNvPr id="2059" name="Freeform 169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7739313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folHlink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0" name="Freeform 170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72425434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folHlink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1" name="Freeform 171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>
                <a:cxn ang="0">
                  <a:pos x="2147483647" y="1582678849"/>
                </a:cxn>
                <a:cxn ang="0">
                  <a:pos x="2147483647" y="2147483647"/>
                </a:cxn>
                <a:cxn ang="0">
                  <a:pos x="2147483647" y="1582678849"/>
                </a:cxn>
              </a:cxnLst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folHlink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2" name="Freeform 172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>
                <a:cxn ang="0">
                  <a:pos x="1973838104" y="2147483647"/>
                </a:cxn>
                <a:cxn ang="0">
                  <a:pos x="1126546267" y="2147483647"/>
                </a:cxn>
                <a:cxn ang="0">
                  <a:pos x="2147483647" y="2147483647"/>
                </a:cxn>
                <a:cxn ang="0">
                  <a:pos x="2147483647" y="2112127681"/>
                </a:cxn>
                <a:cxn ang="0">
                  <a:pos x="1973838104" y="2147483647"/>
                </a:cxn>
              </a:cxnLst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folHlink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3" name="Freeform 173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>
                <a:cxn ang="0">
                  <a:pos x="2147483647" y="532076567"/>
                </a:cxn>
                <a:cxn ang="0">
                  <a:pos x="2147483647" y="265863547"/>
                </a:cxn>
                <a:cxn ang="0">
                  <a:pos x="27739313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532076567"/>
                </a:cxn>
              </a:cxnLst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folHlink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4" name="Freeform 174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>
                <a:cxn ang="0">
                  <a:pos x="2147483647" y="555086848"/>
                </a:cxn>
                <a:cxn ang="0">
                  <a:pos x="2147483647" y="555086848"/>
                </a:cxn>
                <a:cxn ang="0">
                  <a:pos x="1105469850" y="2147483647"/>
                </a:cxn>
                <a:cxn ang="0">
                  <a:pos x="2147483647" y="2147483647"/>
                </a:cxn>
                <a:cxn ang="0">
                  <a:pos x="2147483647" y="555086848"/>
                </a:cxn>
              </a:cxnLst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folHlink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5" name="Freeform 175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>
                <a:cxn ang="0">
                  <a:pos x="1377944813" y="0"/>
                </a:cxn>
                <a:cxn ang="0">
                  <a:pos x="2147483647" y="1733818449"/>
                </a:cxn>
                <a:cxn ang="0">
                  <a:pos x="1377944813" y="0"/>
                </a:cxn>
              </a:cxnLst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folHlink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6" name="Freeform 176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>
                <a:cxn ang="0">
                  <a:pos x="2071292182" y="2147483647"/>
                </a:cxn>
                <a:cxn ang="0">
                  <a:pos x="2147483647" y="1681778518"/>
                </a:cxn>
                <a:cxn ang="0">
                  <a:pos x="2147483647" y="277393137"/>
                </a:cxn>
                <a:cxn ang="0">
                  <a:pos x="2071292182" y="2147483647"/>
                </a:cxn>
                <a:cxn ang="0">
                  <a:pos x="2071292182" y="2147483647"/>
                </a:cxn>
              </a:cxnLst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folHlink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7" name="Freeform 177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>
                <a:cxn ang="0">
                  <a:pos x="2147483647" y="1668597178"/>
                </a:cxn>
                <a:cxn ang="0">
                  <a:pos x="2147483647" y="2147483647"/>
                </a:cxn>
                <a:cxn ang="0">
                  <a:pos x="1663700536" y="2147483647"/>
                </a:cxn>
                <a:cxn ang="0">
                  <a:pos x="2147483647" y="2147483647"/>
                </a:cxn>
                <a:cxn ang="0">
                  <a:pos x="2147483647" y="1668597178"/>
                </a:cxn>
              </a:cxnLst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folHlink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8" name="Freeform 178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>
                <a:cxn ang="0">
                  <a:pos x="2147483647" y="732421875"/>
                </a:cxn>
                <a:cxn ang="0">
                  <a:pos x="2147483647" y="244140625"/>
                </a:cxn>
                <a:cxn ang="0">
                  <a:pos x="1952663008" y="0"/>
                </a:cxn>
                <a:cxn ang="0">
                  <a:pos x="562333658" y="1220703125"/>
                </a:cxn>
                <a:cxn ang="0">
                  <a:pos x="2147483647" y="1953125000"/>
                </a:cxn>
                <a:cxn ang="0">
                  <a:pos x="2147483647" y="1953125000"/>
                </a:cxn>
                <a:cxn ang="0">
                  <a:pos x="2147483647" y="732421875"/>
                </a:cxn>
              </a:cxnLst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folHlink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69" name="Freeform 179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>
                <a:cxn ang="0">
                  <a:pos x="2147483647" y="597351033"/>
                </a:cxn>
                <a:cxn ang="0">
                  <a:pos x="2147483647" y="1192042223"/>
                </a:cxn>
                <a:cxn ang="0">
                  <a:pos x="2147483647" y="888849436"/>
                </a:cxn>
                <a:cxn ang="0">
                  <a:pos x="283783383" y="597351033"/>
                </a:cxn>
                <a:cxn ang="0">
                  <a:pos x="2147483647" y="2147483647"/>
                </a:cxn>
                <a:cxn ang="0">
                  <a:pos x="2147483647" y="597351033"/>
                </a:cxn>
              </a:cxnLst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folHlink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0" name="Freeform 180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1668597178"/>
                </a:cxn>
                <a:cxn ang="0">
                  <a:pos x="1087129012" y="2147483647"/>
                </a:cxn>
                <a:cxn ang="0">
                  <a:pos x="26850763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folHlink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71" name="Freeform 181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>
                <a:cxn ang="0">
                  <a:pos x="2147483647" y="536056618"/>
                </a:cxn>
                <a:cxn ang="0">
                  <a:pos x="2147483647" y="2147483647"/>
                </a:cxn>
                <a:cxn ang="0">
                  <a:pos x="1861037811" y="2147483647"/>
                </a:cxn>
                <a:cxn ang="0">
                  <a:pos x="1861037811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1332272945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536056618"/>
                </a:cxn>
                <a:cxn ang="0">
                  <a:pos x="2147483647" y="536056618"/>
                </a:cxn>
              </a:cxnLst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folHlink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8355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zh-CN" altLang="en-US" noProof="0" smtClean="0"/>
          </a:p>
        </p:txBody>
      </p:sp>
      <p:sp>
        <p:nvSpPr>
          <p:cNvPr id="8359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zh-CN" altLang="en-US" noProof="0" smtClean="0"/>
          </a:p>
        </p:txBody>
      </p:sp>
      <p:sp>
        <p:nvSpPr>
          <p:cNvPr id="428" name="Rectangle 16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8400"/>
            <a:ext cx="2289175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9" name="Rectangle 16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" name="Rectangle 16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289175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p>
            <a:pPr algn="r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4013" y="228600"/>
            <a:ext cx="2135187" cy="58705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8450" y="228600"/>
            <a:ext cx="6253163" cy="58705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标题，文本与剪贴画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307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3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702E3CA-C2B7-4D09-8777-6BF44906480A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4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5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p>
            <a:pPr algn="r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4000500" cy="4498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2500" y="1600200"/>
            <a:ext cx="4000500" cy="4498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Group 2"/>
          <p:cNvGrpSpPr/>
          <p:nvPr/>
        </p:nvGrpSpPr>
        <p:grpSpPr>
          <a:xfrm>
            <a:off x="566738" y="0"/>
            <a:ext cx="7891462" cy="6821488"/>
            <a:chOff x="349" y="23"/>
            <a:chExt cx="4971" cy="4297"/>
          </a:xfrm>
        </p:grpSpPr>
        <p:sp>
          <p:nvSpPr>
            <p:cNvPr id="1132" name="Rectangle 3"/>
            <p:cNvSpPr>
              <a:spLocks noChangeArrowheads="1"/>
            </p:cNvSpPr>
            <p:nvPr/>
          </p:nvSpPr>
          <p:spPr bwMode="auto">
            <a:xfrm>
              <a:off x="384" y="23"/>
              <a:ext cx="21" cy="101"/>
            </a:xfrm>
            <a:prstGeom prst="rect">
              <a:avLst/>
            </a:prstGeom>
            <a:solidFill>
              <a:schemeClr val="bg2">
                <a:alpha val="5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33" name="Freeform 4"/>
            <p:cNvSpPr>
              <a:spLocks noEditPoints="1"/>
            </p:cNvSpPr>
            <p:nvPr/>
          </p:nvSpPr>
          <p:spPr>
            <a:xfrm>
              <a:off x="38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34" name="Freeform 5"/>
            <p:cNvSpPr>
              <a:spLocks noEditPoints="1"/>
            </p:cNvSpPr>
            <p:nvPr/>
          </p:nvSpPr>
          <p:spPr>
            <a:xfrm>
              <a:off x="38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35" name="Freeform 6"/>
            <p:cNvSpPr>
              <a:spLocks noEditPoints="1"/>
            </p:cNvSpPr>
            <p:nvPr/>
          </p:nvSpPr>
          <p:spPr>
            <a:xfrm>
              <a:off x="38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36" name="Freeform 7"/>
            <p:cNvSpPr>
              <a:spLocks noEditPoints="1"/>
            </p:cNvSpPr>
            <p:nvPr/>
          </p:nvSpPr>
          <p:spPr>
            <a:xfrm>
              <a:off x="38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37" name="Freeform 8"/>
            <p:cNvSpPr>
              <a:spLocks noEditPoints="1"/>
            </p:cNvSpPr>
            <p:nvPr/>
          </p:nvSpPr>
          <p:spPr>
            <a:xfrm>
              <a:off x="38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38" name="Freeform 9"/>
            <p:cNvSpPr>
              <a:spLocks noEditPoints="1"/>
            </p:cNvSpPr>
            <p:nvPr/>
          </p:nvSpPr>
          <p:spPr>
            <a:xfrm>
              <a:off x="38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39" name="Freeform 10"/>
            <p:cNvSpPr>
              <a:spLocks noEditPoints="1"/>
            </p:cNvSpPr>
            <p:nvPr/>
          </p:nvSpPr>
          <p:spPr>
            <a:xfrm>
              <a:off x="38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40" name="Freeform 11"/>
            <p:cNvSpPr>
              <a:spLocks noEditPoints="1"/>
            </p:cNvSpPr>
            <p:nvPr/>
          </p:nvSpPr>
          <p:spPr>
            <a:xfrm>
              <a:off x="38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41" name="Freeform 12"/>
            <p:cNvSpPr>
              <a:spLocks noEditPoints="1"/>
            </p:cNvSpPr>
            <p:nvPr/>
          </p:nvSpPr>
          <p:spPr>
            <a:xfrm>
              <a:off x="38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42" name="Freeform 13"/>
            <p:cNvSpPr>
              <a:spLocks noEditPoints="1"/>
            </p:cNvSpPr>
            <p:nvPr/>
          </p:nvSpPr>
          <p:spPr>
            <a:xfrm>
              <a:off x="38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43" name="Rectangle 14"/>
            <p:cNvSpPr>
              <a:spLocks noChangeArrowheads="1"/>
            </p:cNvSpPr>
            <p:nvPr/>
          </p:nvSpPr>
          <p:spPr bwMode="auto">
            <a:xfrm>
              <a:off x="384" y="4269"/>
              <a:ext cx="21" cy="51"/>
            </a:xfrm>
            <a:prstGeom prst="rect">
              <a:avLst/>
            </a:prstGeom>
            <a:solidFill>
              <a:schemeClr val="bg2">
                <a:alpha val="5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44" name="Rectangle 15"/>
            <p:cNvSpPr>
              <a:spLocks noChangeArrowheads="1"/>
            </p:cNvSpPr>
            <p:nvPr/>
          </p:nvSpPr>
          <p:spPr bwMode="auto">
            <a:xfrm>
              <a:off x="829" y="23"/>
              <a:ext cx="21" cy="101"/>
            </a:xfrm>
            <a:prstGeom prst="rect">
              <a:avLst/>
            </a:prstGeom>
            <a:solidFill>
              <a:schemeClr val="bg2">
                <a:alpha val="5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45" name="Freeform 16"/>
            <p:cNvSpPr>
              <a:spLocks noEditPoints="1"/>
            </p:cNvSpPr>
            <p:nvPr/>
          </p:nvSpPr>
          <p:spPr>
            <a:xfrm>
              <a:off x="82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46" name="Freeform 17"/>
            <p:cNvSpPr>
              <a:spLocks noEditPoints="1"/>
            </p:cNvSpPr>
            <p:nvPr/>
          </p:nvSpPr>
          <p:spPr>
            <a:xfrm>
              <a:off x="82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47" name="Freeform 18"/>
            <p:cNvSpPr>
              <a:spLocks noEditPoints="1"/>
            </p:cNvSpPr>
            <p:nvPr/>
          </p:nvSpPr>
          <p:spPr>
            <a:xfrm>
              <a:off x="82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48" name="Freeform 19"/>
            <p:cNvSpPr>
              <a:spLocks noEditPoints="1"/>
            </p:cNvSpPr>
            <p:nvPr/>
          </p:nvSpPr>
          <p:spPr>
            <a:xfrm>
              <a:off x="82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49" name="Freeform 20"/>
            <p:cNvSpPr>
              <a:spLocks noEditPoints="1"/>
            </p:cNvSpPr>
            <p:nvPr/>
          </p:nvSpPr>
          <p:spPr>
            <a:xfrm>
              <a:off x="82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50" name="Freeform 21"/>
            <p:cNvSpPr>
              <a:spLocks noEditPoints="1"/>
            </p:cNvSpPr>
            <p:nvPr/>
          </p:nvSpPr>
          <p:spPr>
            <a:xfrm>
              <a:off x="82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51" name="Freeform 22"/>
            <p:cNvSpPr>
              <a:spLocks noEditPoints="1"/>
            </p:cNvSpPr>
            <p:nvPr/>
          </p:nvSpPr>
          <p:spPr>
            <a:xfrm>
              <a:off x="82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52" name="Freeform 23"/>
            <p:cNvSpPr>
              <a:spLocks noEditPoints="1"/>
            </p:cNvSpPr>
            <p:nvPr/>
          </p:nvSpPr>
          <p:spPr>
            <a:xfrm>
              <a:off x="82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53" name="Freeform 24"/>
            <p:cNvSpPr>
              <a:spLocks noEditPoints="1"/>
            </p:cNvSpPr>
            <p:nvPr/>
          </p:nvSpPr>
          <p:spPr>
            <a:xfrm>
              <a:off x="82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54" name="Freeform 25"/>
            <p:cNvSpPr>
              <a:spLocks noEditPoints="1"/>
            </p:cNvSpPr>
            <p:nvPr/>
          </p:nvSpPr>
          <p:spPr>
            <a:xfrm>
              <a:off x="82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55" name="Rectangle 26"/>
            <p:cNvSpPr>
              <a:spLocks noChangeArrowheads="1"/>
            </p:cNvSpPr>
            <p:nvPr/>
          </p:nvSpPr>
          <p:spPr bwMode="auto">
            <a:xfrm>
              <a:off x="829" y="4269"/>
              <a:ext cx="21" cy="51"/>
            </a:xfrm>
            <a:prstGeom prst="rect">
              <a:avLst/>
            </a:prstGeom>
            <a:solidFill>
              <a:schemeClr val="bg2">
                <a:alpha val="5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56" name="Rectangle 27"/>
            <p:cNvSpPr>
              <a:spLocks noChangeArrowheads="1"/>
            </p:cNvSpPr>
            <p:nvPr/>
          </p:nvSpPr>
          <p:spPr bwMode="auto">
            <a:xfrm>
              <a:off x="1279" y="23"/>
              <a:ext cx="21" cy="101"/>
            </a:xfrm>
            <a:prstGeom prst="rect">
              <a:avLst/>
            </a:prstGeom>
            <a:solidFill>
              <a:schemeClr val="bg2">
                <a:alpha val="5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57" name="Freeform 28"/>
            <p:cNvSpPr>
              <a:spLocks noEditPoints="1"/>
            </p:cNvSpPr>
            <p:nvPr/>
          </p:nvSpPr>
          <p:spPr>
            <a:xfrm>
              <a:off x="127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58" name="Freeform 29"/>
            <p:cNvSpPr>
              <a:spLocks noEditPoints="1"/>
            </p:cNvSpPr>
            <p:nvPr/>
          </p:nvSpPr>
          <p:spPr>
            <a:xfrm>
              <a:off x="127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59" name="Freeform 30"/>
            <p:cNvSpPr>
              <a:spLocks noEditPoints="1"/>
            </p:cNvSpPr>
            <p:nvPr/>
          </p:nvSpPr>
          <p:spPr>
            <a:xfrm>
              <a:off x="127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60" name="Freeform 31"/>
            <p:cNvSpPr>
              <a:spLocks noEditPoints="1"/>
            </p:cNvSpPr>
            <p:nvPr/>
          </p:nvSpPr>
          <p:spPr>
            <a:xfrm>
              <a:off x="127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61" name="Freeform 32"/>
            <p:cNvSpPr>
              <a:spLocks noEditPoints="1"/>
            </p:cNvSpPr>
            <p:nvPr/>
          </p:nvSpPr>
          <p:spPr>
            <a:xfrm>
              <a:off x="127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62" name="Freeform 33"/>
            <p:cNvSpPr>
              <a:spLocks noEditPoints="1"/>
            </p:cNvSpPr>
            <p:nvPr/>
          </p:nvSpPr>
          <p:spPr>
            <a:xfrm>
              <a:off x="127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63" name="Freeform 34"/>
            <p:cNvSpPr>
              <a:spLocks noEditPoints="1"/>
            </p:cNvSpPr>
            <p:nvPr/>
          </p:nvSpPr>
          <p:spPr>
            <a:xfrm>
              <a:off x="127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64" name="Freeform 35"/>
            <p:cNvSpPr>
              <a:spLocks noEditPoints="1"/>
            </p:cNvSpPr>
            <p:nvPr/>
          </p:nvSpPr>
          <p:spPr>
            <a:xfrm>
              <a:off x="127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65" name="Freeform 36"/>
            <p:cNvSpPr>
              <a:spLocks noEditPoints="1"/>
            </p:cNvSpPr>
            <p:nvPr/>
          </p:nvSpPr>
          <p:spPr>
            <a:xfrm>
              <a:off x="127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66" name="Freeform 37"/>
            <p:cNvSpPr>
              <a:spLocks noEditPoints="1"/>
            </p:cNvSpPr>
            <p:nvPr/>
          </p:nvSpPr>
          <p:spPr>
            <a:xfrm>
              <a:off x="127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67" name="Rectangle 38"/>
            <p:cNvSpPr>
              <a:spLocks noChangeArrowheads="1"/>
            </p:cNvSpPr>
            <p:nvPr/>
          </p:nvSpPr>
          <p:spPr bwMode="auto">
            <a:xfrm>
              <a:off x="1279" y="4269"/>
              <a:ext cx="21" cy="51"/>
            </a:xfrm>
            <a:prstGeom prst="rect">
              <a:avLst/>
            </a:prstGeom>
            <a:solidFill>
              <a:schemeClr val="bg2">
                <a:alpha val="5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68" name="Rectangle 39"/>
            <p:cNvSpPr>
              <a:spLocks noChangeArrowheads="1"/>
            </p:cNvSpPr>
            <p:nvPr/>
          </p:nvSpPr>
          <p:spPr bwMode="auto">
            <a:xfrm>
              <a:off x="1724" y="23"/>
              <a:ext cx="21" cy="101"/>
            </a:xfrm>
            <a:prstGeom prst="rect">
              <a:avLst/>
            </a:prstGeom>
            <a:solidFill>
              <a:schemeClr val="bg2">
                <a:alpha val="5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69" name="Freeform 40"/>
            <p:cNvSpPr>
              <a:spLocks noEditPoints="1"/>
            </p:cNvSpPr>
            <p:nvPr/>
          </p:nvSpPr>
          <p:spPr>
            <a:xfrm>
              <a:off x="1724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70" name="Freeform 41"/>
            <p:cNvSpPr>
              <a:spLocks noEditPoints="1"/>
            </p:cNvSpPr>
            <p:nvPr/>
          </p:nvSpPr>
          <p:spPr>
            <a:xfrm>
              <a:off x="1724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71" name="Freeform 42"/>
            <p:cNvSpPr>
              <a:spLocks noEditPoints="1"/>
            </p:cNvSpPr>
            <p:nvPr/>
          </p:nvSpPr>
          <p:spPr>
            <a:xfrm>
              <a:off x="1724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72" name="Freeform 43"/>
            <p:cNvSpPr>
              <a:spLocks noEditPoints="1"/>
            </p:cNvSpPr>
            <p:nvPr/>
          </p:nvSpPr>
          <p:spPr>
            <a:xfrm>
              <a:off x="1724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73" name="Freeform 44"/>
            <p:cNvSpPr>
              <a:spLocks noEditPoints="1"/>
            </p:cNvSpPr>
            <p:nvPr/>
          </p:nvSpPr>
          <p:spPr>
            <a:xfrm>
              <a:off x="1724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74" name="Freeform 45"/>
            <p:cNvSpPr>
              <a:spLocks noEditPoints="1"/>
            </p:cNvSpPr>
            <p:nvPr/>
          </p:nvSpPr>
          <p:spPr>
            <a:xfrm>
              <a:off x="1724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75" name="Freeform 46"/>
            <p:cNvSpPr>
              <a:spLocks noEditPoints="1"/>
            </p:cNvSpPr>
            <p:nvPr/>
          </p:nvSpPr>
          <p:spPr>
            <a:xfrm>
              <a:off x="1724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76" name="Freeform 47"/>
            <p:cNvSpPr>
              <a:spLocks noEditPoints="1"/>
            </p:cNvSpPr>
            <p:nvPr/>
          </p:nvSpPr>
          <p:spPr>
            <a:xfrm>
              <a:off x="1724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77" name="Freeform 48"/>
            <p:cNvSpPr>
              <a:spLocks noEditPoints="1"/>
            </p:cNvSpPr>
            <p:nvPr/>
          </p:nvSpPr>
          <p:spPr>
            <a:xfrm>
              <a:off x="1724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78" name="Freeform 49"/>
            <p:cNvSpPr>
              <a:spLocks noEditPoints="1"/>
            </p:cNvSpPr>
            <p:nvPr/>
          </p:nvSpPr>
          <p:spPr>
            <a:xfrm>
              <a:off x="1724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79" name="Rectangle 50"/>
            <p:cNvSpPr>
              <a:spLocks noChangeArrowheads="1"/>
            </p:cNvSpPr>
            <p:nvPr/>
          </p:nvSpPr>
          <p:spPr bwMode="auto">
            <a:xfrm>
              <a:off x="1724" y="4269"/>
              <a:ext cx="21" cy="51"/>
            </a:xfrm>
            <a:prstGeom prst="rect">
              <a:avLst/>
            </a:prstGeom>
            <a:solidFill>
              <a:schemeClr val="bg2">
                <a:alpha val="5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0" name="Rectangle 51"/>
            <p:cNvSpPr>
              <a:spLocks noChangeArrowheads="1"/>
            </p:cNvSpPr>
            <p:nvPr/>
          </p:nvSpPr>
          <p:spPr bwMode="auto">
            <a:xfrm>
              <a:off x="2169" y="23"/>
              <a:ext cx="21" cy="101"/>
            </a:xfrm>
            <a:prstGeom prst="rect">
              <a:avLst/>
            </a:prstGeom>
            <a:solidFill>
              <a:schemeClr val="bg2">
                <a:alpha val="5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1" name="Freeform 52"/>
            <p:cNvSpPr>
              <a:spLocks noEditPoints="1"/>
            </p:cNvSpPr>
            <p:nvPr/>
          </p:nvSpPr>
          <p:spPr>
            <a:xfrm>
              <a:off x="2169" y="225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82" name="Freeform 53"/>
            <p:cNvSpPr>
              <a:spLocks noEditPoints="1"/>
            </p:cNvSpPr>
            <p:nvPr/>
          </p:nvSpPr>
          <p:spPr>
            <a:xfrm>
              <a:off x="2169" y="630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83" name="Freeform 54"/>
            <p:cNvSpPr>
              <a:spLocks noEditPoints="1"/>
            </p:cNvSpPr>
            <p:nvPr/>
          </p:nvSpPr>
          <p:spPr>
            <a:xfrm>
              <a:off x="2169" y="1034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84" name="Freeform 55"/>
            <p:cNvSpPr>
              <a:spLocks noEditPoints="1"/>
            </p:cNvSpPr>
            <p:nvPr/>
          </p:nvSpPr>
          <p:spPr>
            <a:xfrm>
              <a:off x="2169" y="1438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85" name="Freeform 56"/>
            <p:cNvSpPr>
              <a:spLocks noEditPoints="1"/>
            </p:cNvSpPr>
            <p:nvPr/>
          </p:nvSpPr>
          <p:spPr>
            <a:xfrm>
              <a:off x="2169" y="1843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86" name="Freeform 57"/>
            <p:cNvSpPr>
              <a:spLocks noEditPoints="1"/>
            </p:cNvSpPr>
            <p:nvPr/>
          </p:nvSpPr>
          <p:spPr>
            <a:xfrm>
              <a:off x="2169" y="2247"/>
              <a:ext cx="21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87" name="Freeform 58"/>
            <p:cNvSpPr>
              <a:spLocks noEditPoints="1"/>
            </p:cNvSpPr>
            <p:nvPr/>
          </p:nvSpPr>
          <p:spPr>
            <a:xfrm>
              <a:off x="2169" y="2652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88" name="Freeform 59"/>
            <p:cNvSpPr>
              <a:spLocks noEditPoints="1"/>
            </p:cNvSpPr>
            <p:nvPr/>
          </p:nvSpPr>
          <p:spPr>
            <a:xfrm>
              <a:off x="2169" y="3056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89" name="Freeform 60"/>
            <p:cNvSpPr>
              <a:spLocks noEditPoints="1"/>
            </p:cNvSpPr>
            <p:nvPr/>
          </p:nvSpPr>
          <p:spPr>
            <a:xfrm>
              <a:off x="2169" y="3461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90" name="Freeform 61"/>
            <p:cNvSpPr>
              <a:spLocks noEditPoints="1"/>
            </p:cNvSpPr>
            <p:nvPr/>
          </p:nvSpPr>
          <p:spPr>
            <a:xfrm>
              <a:off x="2169" y="3865"/>
              <a:ext cx="21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1751632622" y="2147483647"/>
                </a:cxn>
                <a:cxn ang="0">
                  <a:pos x="1751632622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91" name="Rectangle 62"/>
            <p:cNvSpPr>
              <a:spLocks noChangeArrowheads="1"/>
            </p:cNvSpPr>
            <p:nvPr/>
          </p:nvSpPr>
          <p:spPr bwMode="auto">
            <a:xfrm>
              <a:off x="2169" y="4269"/>
              <a:ext cx="21" cy="51"/>
            </a:xfrm>
            <a:prstGeom prst="rect">
              <a:avLst/>
            </a:prstGeom>
            <a:solidFill>
              <a:schemeClr val="bg2">
                <a:alpha val="5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92" name="Rectangle 63"/>
            <p:cNvSpPr>
              <a:spLocks noChangeArrowheads="1"/>
            </p:cNvSpPr>
            <p:nvPr/>
          </p:nvSpPr>
          <p:spPr bwMode="auto">
            <a:xfrm>
              <a:off x="2620" y="23"/>
              <a:ext cx="20" cy="101"/>
            </a:xfrm>
            <a:prstGeom prst="rect">
              <a:avLst/>
            </a:prstGeom>
            <a:solidFill>
              <a:schemeClr val="bg2">
                <a:alpha val="5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93" name="Freeform 64"/>
            <p:cNvSpPr>
              <a:spLocks noEditPoints="1"/>
            </p:cNvSpPr>
            <p:nvPr/>
          </p:nvSpPr>
          <p:spPr>
            <a:xfrm>
              <a:off x="262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94" name="Freeform 65"/>
            <p:cNvSpPr>
              <a:spLocks noEditPoints="1"/>
            </p:cNvSpPr>
            <p:nvPr/>
          </p:nvSpPr>
          <p:spPr>
            <a:xfrm>
              <a:off x="262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95" name="Freeform 66"/>
            <p:cNvSpPr>
              <a:spLocks noEditPoints="1"/>
            </p:cNvSpPr>
            <p:nvPr/>
          </p:nvSpPr>
          <p:spPr>
            <a:xfrm>
              <a:off x="262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96" name="Freeform 67"/>
            <p:cNvSpPr>
              <a:spLocks noEditPoints="1"/>
            </p:cNvSpPr>
            <p:nvPr/>
          </p:nvSpPr>
          <p:spPr>
            <a:xfrm>
              <a:off x="262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97" name="Freeform 68"/>
            <p:cNvSpPr>
              <a:spLocks noEditPoints="1"/>
            </p:cNvSpPr>
            <p:nvPr/>
          </p:nvSpPr>
          <p:spPr>
            <a:xfrm>
              <a:off x="262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98" name="Freeform 69"/>
            <p:cNvSpPr>
              <a:spLocks noEditPoints="1"/>
            </p:cNvSpPr>
            <p:nvPr/>
          </p:nvSpPr>
          <p:spPr>
            <a:xfrm>
              <a:off x="262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99" name="Freeform 70"/>
            <p:cNvSpPr>
              <a:spLocks noEditPoints="1"/>
            </p:cNvSpPr>
            <p:nvPr/>
          </p:nvSpPr>
          <p:spPr>
            <a:xfrm>
              <a:off x="262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00" name="Freeform 71"/>
            <p:cNvSpPr>
              <a:spLocks noEditPoints="1"/>
            </p:cNvSpPr>
            <p:nvPr/>
          </p:nvSpPr>
          <p:spPr>
            <a:xfrm>
              <a:off x="262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01" name="Freeform 72"/>
            <p:cNvSpPr>
              <a:spLocks noEditPoints="1"/>
            </p:cNvSpPr>
            <p:nvPr/>
          </p:nvSpPr>
          <p:spPr>
            <a:xfrm>
              <a:off x="262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02" name="Freeform 73"/>
            <p:cNvSpPr>
              <a:spLocks noEditPoints="1"/>
            </p:cNvSpPr>
            <p:nvPr/>
          </p:nvSpPr>
          <p:spPr>
            <a:xfrm>
              <a:off x="262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03" name="Rectangle 74"/>
            <p:cNvSpPr>
              <a:spLocks noChangeArrowheads="1"/>
            </p:cNvSpPr>
            <p:nvPr/>
          </p:nvSpPr>
          <p:spPr bwMode="auto">
            <a:xfrm>
              <a:off x="2620" y="4269"/>
              <a:ext cx="20" cy="51"/>
            </a:xfrm>
            <a:prstGeom prst="rect">
              <a:avLst/>
            </a:prstGeom>
            <a:solidFill>
              <a:schemeClr val="bg2">
                <a:alpha val="5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04" name="Rectangle 75"/>
            <p:cNvSpPr>
              <a:spLocks noChangeArrowheads="1"/>
            </p:cNvSpPr>
            <p:nvPr/>
          </p:nvSpPr>
          <p:spPr bwMode="auto">
            <a:xfrm>
              <a:off x="3065" y="23"/>
              <a:ext cx="20" cy="101"/>
            </a:xfrm>
            <a:prstGeom prst="rect">
              <a:avLst/>
            </a:prstGeom>
            <a:solidFill>
              <a:schemeClr val="bg2">
                <a:alpha val="5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05" name="Freeform 76"/>
            <p:cNvSpPr>
              <a:spLocks noEditPoints="1"/>
            </p:cNvSpPr>
            <p:nvPr/>
          </p:nvSpPr>
          <p:spPr>
            <a:xfrm>
              <a:off x="306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06" name="Freeform 77"/>
            <p:cNvSpPr>
              <a:spLocks noEditPoints="1"/>
            </p:cNvSpPr>
            <p:nvPr/>
          </p:nvSpPr>
          <p:spPr>
            <a:xfrm>
              <a:off x="306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07" name="Freeform 78"/>
            <p:cNvSpPr>
              <a:spLocks noEditPoints="1"/>
            </p:cNvSpPr>
            <p:nvPr/>
          </p:nvSpPr>
          <p:spPr>
            <a:xfrm>
              <a:off x="306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08" name="Freeform 79"/>
            <p:cNvSpPr>
              <a:spLocks noEditPoints="1"/>
            </p:cNvSpPr>
            <p:nvPr/>
          </p:nvSpPr>
          <p:spPr>
            <a:xfrm>
              <a:off x="306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09" name="Freeform 80"/>
            <p:cNvSpPr>
              <a:spLocks noEditPoints="1"/>
            </p:cNvSpPr>
            <p:nvPr/>
          </p:nvSpPr>
          <p:spPr>
            <a:xfrm>
              <a:off x="306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10" name="Freeform 81"/>
            <p:cNvSpPr>
              <a:spLocks noEditPoints="1"/>
            </p:cNvSpPr>
            <p:nvPr/>
          </p:nvSpPr>
          <p:spPr>
            <a:xfrm>
              <a:off x="306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11" name="Freeform 82"/>
            <p:cNvSpPr>
              <a:spLocks noEditPoints="1"/>
            </p:cNvSpPr>
            <p:nvPr/>
          </p:nvSpPr>
          <p:spPr>
            <a:xfrm>
              <a:off x="306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12" name="Freeform 83"/>
            <p:cNvSpPr>
              <a:spLocks noEditPoints="1"/>
            </p:cNvSpPr>
            <p:nvPr/>
          </p:nvSpPr>
          <p:spPr>
            <a:xfrm>
              <a:off x="306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13" name="Freeform 84"/>
            <p:cNvSpPr>
              <a:spLocks noEditPoints="1"/>
            </p:cNvSpPr>
            <p:nvPr/>
          </p:nvSpPr>
          <p:spPr>
            <a:xfrm>
              <a:off x="306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14" name="Freeform 85"/>
            <p:cNvSpPr>
              <a:spLocks noEditPoints="1"/>
            </p:cNvSpPr>
            <p:nvPr/>
          </p:nvSpPr>
          <p:spPr>
            <a:xfrm>
              <a:off x="306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15" name="Rectangle 86"/>
            <p:cNvSpPr>
              <a:spLocks noChangeArrowheads="1"/>
            </p:cNvSpPr>
            <p:nvPr/>
          </p:nvSpPr>
          <p:spPr bwMode="auto">
            <a:xfrm>
              <a:off x="3065" y="4269"/>
              <a:ext cx="20" cy="51"/>
            </a:xfrm>
            <a:prstGeom prst="rect">
              <a:avLst/>
            </a:prstGeom>
            <a:solidFill>
              <a:schemeClr val="bg2">
                <a:alpha val="5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16" name="Rectangle 87"/>
            <p:cNvSpPr>
              <a:spLocks noChangeArrowheads="1"/>
            </p:cNvSpPr>
            <p:nvPr/>
          </p:nvSpPr>
          <p:spPr bwMode="auto">
            <a:xfrm>
              <a:off x="3510" y="23"/>
              <a:ext cx="20" cy="101"/>
            </a:xfrm>
            <a:prstGeom prst="rect">
              <a:avLst/>
            </a:prstGeom>
            <a:solidFill>
              <a:schemeClr val="bg2">
                <a:alpha val="5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17" name="Freeform 88"/>
            <p:cNvSpPr>
              <a:spLocks noEditPoints="1"/>
            </p:cNvSpPr>
            <p:nvPr/>
          </p:nvSpPr>
          <p:spPr>
            <a:xfrm>
              <a:off x="351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18" name="Freeform 89"/>
            <p:cNvSpPr>
              <a:spLocks noEditPoints="1"/>
            </p:cNvSpPr>
            <p:nvPr/>
          </p:nvSpPr>
          <p:spPr>
            <a:xfrm>
              <a:off x="351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19" name="Freeform 90"/>
            <p:cNvSpPr>
              <a:spLocks noEditPoints="1"/>
            </p:cNvSpPr>
            <p:nvPr/>
          </p:nvSpPr>
          <p:spPr>
            <a:xfrm>
              <a:off x="351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0" name="Freeform 91"/>
            <p:cNvSpPr>
              <a:spLocks noEditPoints="1"/>
            </p:cNvSpPr>
            <p:nvPr/>
          </p:nvSpPr>
          <p:spPr>
            <a:xfrm>
              <a:off x="351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1" name="Freeform 92"/>
            <p:cNvSpPr>
              <a:spLocks noEditPoints="1"/>
            </p:cNvSpPr>
            <p:nvPr/>
          </p:nvSpPr>
          <p:spPr>
            <a:xfrm>
              <a:off x="351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2" name="Freeform 93"/>
            <p:cNvSpPr>
              <a:spLocks noEditPoints="1"/>
            </p:cNvSpPr>
            <p:nvPr/>
          </p:nvSpPr>
          <p:spPr>
            <a:xfrm>
              <a:off x="351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3" name="Freeform 94"/>
            <p:cNvSpPr>
              <a:spLocks noEditPoints="1"/>
            </p:cNvSpPr>
            <p:nvPr/>
          </p:nvSpPr>
          <p:spPr>
            <a:xfrm>
              <a:off x="351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4" name="Freeform 95"/>
            <p:cNvSpPr>
              <a:spLocks noEditPoints="1"/>
            </p:cNvSpPr>
            <p:nvPr/>
          </p:nvSpPr>
          <p:spPr>
            <a:xfrm>
              <a:off x="351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5" name="Freeform 96"/>
            <p:cNvSpPr>
              <a:spLocks noEditPoints="1"/>
            </p:cNvSpPr>
            <p:nvPr/>
          </p:nvSpPr>
          <p:spPr>
            <a:xfrm>
              <a:off x="351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6" name="Freeform 97"/>
            <p:cNvSpPr>
              <a:spLocks noEditPoints="1"/>
            </p:cNvSpPr>
            <p:nvPr/>
          </p:nvSpPr>
          <p:spPr>
            <a:xfrm>
              <a:off x="351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7" name="Rectangle 98"/>
            <p:cNvSpPr>
              <a:spLocks noChangeArrowheads="1"/>
            </p:cNvSpPr>
            <p:nvPr/>
          </p:nvSpPr>
          <p:spPr bwMode="auto">
            <a:xfrm>
              <a:off x="3510" y="4269"/>
              <a:ext cx="20" cy="51"/>
            </a:xfrm>
            <a:prstGeom prst="rect">
              <a:avLst/>
            </a:prstGeom>
            <a:solidFill>
              <a:schemeClr val="bg2">
                <a:alpha val="5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28" name="Rectangle 99"/>
            <p:cNvSpPr>
              <a:spLocks noChangeArrowheads="1"/>
            </p:cNvSpPr>
            <p:nvPr/>
          </p:nvSpPr>
          <p:spPr bwMode="auto">
            <a:xfrm>
              <a:off x="3960" y="23"/>
              <a:ext cx="20" cy="101"/>
            </a:xfrm>
            <a:prstGeom prst="rect">
              <a:avLst/>
            </a:prstGeom>
            <a:solidFill>
              <a:schemeClr val="bg2">
                <a:alpha val="5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29" name="Freeform 100"/>
            <p:cNvSpPr>
              <a:spLocks noEditPoints="1"/>
            </p:cNvSpPr>
            <p:nvPr/>
          </p:nvSpPr>
          <p:spPr>
            <a:xfrm>
              <a:off x="396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0" name="Freeform 101"/>
            <p:cNvSpPr>
              <a:spLocks noEditPoints="1"/>
            </p:cNvSpPr>
            <p:nvPr/>
          </p:nvSpPr>
          <p:spPr>
            <a:xfrm>
              <a:off x="396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1" name="Freeform 102"/>
            <p:cNvSpPr>
              <a:spLocks noEditPoints="1"/>
            </p:cNvSpPr>
            <p:nvPr/>
          </p:nvSpPr>
          <p:spPr>
            <a:xfrm>
              <a:off x="396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2" name="Freeform 103"/>
            <p:cNvSpPr>
              <a:spLocks noEditPoints="1"/>
            </p:cNvSpPr>
            <p:nvPr/>
          </p:nvSpPr>
          <p:spPr>
            <a:xfrm>
              <a:off x="396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3" name="Freeform 104"/>
            <p:cNvSpPr>
              <a:spLocks noEditPoints="1"/>
            </p:cNvSpPr>
            <p:nvPr/>
          </p:nvSpPr>
          <p:spPr>
            <a:xfrm>
              <a:off x="396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4" name="Freeform 105"/>
            <p:cNvSpPr>
              <a:spLocks noEditPoints="1"/>
            </p:cNvSpPr>
            <p:nvPr/>
          </p:nvSpPr>
          <p:spPr>
            <a:xfrm>
              <a:off x="396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5" name="Freeform 106"/>
            <p:cNvSpPr>
              <a:spLocks noEditPoints="1"/>
            </p:cNvSpPr>
            <p:nvPr/>
          </p:nvSpPr>
          <p:spPr>
            <a:xfrm>
              <a:off x="396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6" name="Freeform 107"/>
            <p:cNvSpPr>
              <a:spLocks noEditPoints="1"/>
            </p:cNvSpPr>
            <p:nvPr/>
          </p:nvSpPr>
          <p:spPr>
            <a:xfrm>
              <a:off x="396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7" name="Freeform 108"/>
            <p:cNvSpPr>
              <a:spLocks noEditPoints="1"/>
            </p:cNvSpPr>
            <p:nvPr/>
          </p:nvSpPr>
          <p:spPr>
            <a:xfrm>
              <a:off x="396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8" name="Freeform 109"/>
            <p:cNvSpPr>
              <a:spLocks noEditPoints="1"/>
            </p:cNvSpPr>
            <p:nvPr/>
          </p:nvSpPr>
          <p:spPr>
            <a:xfrm>
              <a:off x="396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9" name="Rectangle 110"/>
            <p:cNvSpPr>
              <a:spLocks noChangeArrowheads="1"/>
            </p:cNvSpPr>
            <p:nvPr/>
          </p:nvSpPr>
          <p:spPr bwMode="auto">
            <a:xfrm>
              <a:off x="3960" y="4269"/>
              <a:ext cx="20" cy="51"/>
            </a:xfrm>
            <a:prstGeom prst="rect">
              <a:avLst/>
            </a:prstGeom>
            <a:solidFill>
              <a:schemeClr val="bg2">
                <a:alpha val="5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40" name="Rectangle 111"/>
            <p:cNvSpPr>
              <a:spLocks noChangeArrowheads="1"/>
            </p:cNvSpPr>
            <p:nvPr/>
          </p:nvSpPr>
          <p:spPr bwMode="auto">
            <a:xfrm>
              <a:off x="4405" y="23"/>
              <a:ext cx="20" cy="101"/>
            </a:xfrm>
            <a:prstGeom prst="rect">
              <a:avLst/>
            </a:prstGeom>
            <a:solidFill>
              <a:schemeClr val="bg2">
                <a:alpha val="5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41" name="Freeform 112"/>
            <p:cNvSpPr>
              <a:spLocks noEditPoints="1"/>
            </p:cNvSpPr>
            <p:nvPr/>
          </p:nvSpPr>
          <p:spPr>
            <a:xfrm>
              <a:off x="4405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42" name="Freeform 113"/>
            <p:cNvSpPr>
              <a:spLocks noEditPoints="1"/>
            </p:cNvSpPr>
            <p:nvPr/>
          </p:nvSpPr>
          <p:spPr>
            <a:xfrm>
              <a:off x="4405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43" name="Freeform 114"/>
            <p:cNvSpPr>
              <a:spLocks noEditPoints="1"/>
            </p:cNvSpPr>
            <p:nvPr/>
          </p:nvSpPr>
          <p:spPr>
            <a:xfrm>
              <a:off x="4405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44" name="Freeform 115"/>
            <p:cNvSpPr>
              <a:spLocks noEditPoints="1"/>
            </p:cNvSpPr>
            <p:nvPr/>
          </p:nvSpPr>
          <p:spPr>
            <a:xfrm>
              <a:off x="4405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45" name="Freeform 116"/>
            <p:cNvSpPr>
              <a:spLocks noEditPoints="1"/>
            </p:cNvSpPr>
            <p:nvPr/>
          </p:nvSpPr>
          <p:spPr>
            <a:xfrm>
              <a:off x="4405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46" name="Freeform 117"/>
            <p:cNvSpPr>
              <a:spLocks noEditPoints="1"/>
            </p:cNvSpPr>
            <p:nvPr/>
          </p:nvSpPr>
          <p:spPr>
            <a:xfrm>
              <a:off x="4405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47" name="Freeform 118"/>
            <p:cNvSpPr>
              <a:spLocks noEditPoints="1"/>
            </p:cNvSpPr>
            <p:nvPr/>
          </p:nvSpPr>
          <p:spPr>
            <a:xfrm>
              <a:off x="4405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48" name="Freeform 119"/>
            <p:cNvSpPr>
              <a:spLocks noEditPoints="1"/>
            </p:cNvSpPr>
            <p:nvPr/>
          </p:nvSpPr>
          <p:spPr>
            <a:xfrm>
              <a:off x="4405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49" name="Freeform 120"/>
            <p:cNvSpPr>
              <a:spLocks noEditPoints="1"/>
            </p:cNvSpPr>
            <p:nvPr/>
          </p:nvSpPr>
          <p:spPr>
            <a:xfrm>
              <a:off x="4405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50" name="Freeform 121"/>
            <p:cNvSpPr>
              <a:spLocks noEditPoints="1"/>
            </p:cNvSpPr>
            <p:nvPr/>
          </p:nvSpPr>
          <p:spPr>
            <a:xfrm>
              <a:off x="4405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51" name="Rectangle 122"/>
            <p:cNvSpPr>
              <a:spLocks noChangeArrowheads="1"/>
            </p:cNvSpPr>
            <p:nvPr/>
          </p:nvSpPr>
          <p:spPr bwMode="auto">
            <a:xfrm>
              <a:off x="4405" y="4269"/>
              <a:ext cx="20" cy="51"/>
            </a:xfrm>
            <a:prstGeom prst="rect">
              <a:avLst/>
            </a:prstGeom>
            <a:solidFill>
              <a:schemeClr val="bg2">
                <a:alpha val="5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52" name="Rectangle 123"/>
            <p:cNvSpPr>
              <a:spLocks noChangeArrowheads="1"/>
            </p:cNvSpPr>
            <p:nvPr/>
          </p:nvSpPr>
          <p:spPr bwMode="auto">
            <a:xfrm>
              <a:off x="4850" y="23"/>
              <a:ext cx="20" cy="101"/>
            </a:xfrm>
            <a:prstGeom prst="rect">
              <a:avLst/>
            </a:prstGeom>
            <a:solidFill>
              <a:schemeClr val="bg2">
                <a:alpha val="5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53" name="Freeform 124"/>
            <p:cNvSpPr>
              <a:spLocks noEditPoints="1"/>
            </p:cNvSpPr>
            <p:nvPr/>
          </p:nvSpPr>
          <p:spPr>
            <a:xfrm>
              <a:off x="485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54" name="Freeform 125"/>
            <p:cNvSpPr>
              <a:spLocks noEditPoints="1"/>
            </p:cNvSpPr>
            <p:nvPr/>
          </p:nvSpPr>
          <p:spPr>
            <a:xfrm>
              <a:off x="485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55" name="Freeform 126"/>
            <p:cNvSpPr>
              <a:spLocks noEditPoints="1"/>
            </p:cNvSpPr>
            <p:nvPr/>
          </p:nvSpPr>
          <p:spPr>
            <a:xfrm>
              <a:off x="485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56" name="Freeform 127"/>
            <p:cNvSpPr>
              <a:spLocks noEditPoints="1"/>
            </p:cNvSpPr>
            <p:nvPr/>
          </p:nvSpPr>
          <p:spPr>
            <a:xfrm>
              <a:off x="485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57" name="Freeform 128"/>
            <p:cNvSpPr>
              <a:spLocks noEditPoints="1"/>
            </p:cNvSpPr>
            <p:nvPr/>
          </p:nvSpPr>
          <p:spPr>
            <a:xfrm>
              <a:off x="485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58" name="Freeform 129"/>
            <p:cNvSpPr>
              <a:spLocks noEditPoints="1"/>
            </p:cNvSpPr>
            <p:nvPr/>
          </p:nvSpPr>
          <p:spPr>
            <a:xfrm>
              <a:off x="485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59" name="Freeform 130"/>
            <p:cNvSpPr>
              <a:spLocks noEditPoints="1"/>
            </p:cNvSpPr>
            <p:nvPr/>
          </p:nvSpPr>
          <p:spPr>
            <a:xfrm>
              <a:off x="485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60" name="Freeform 131"/>
            <p:cNvSpPr>
              <a:spLocks noEditPoints="1"/>
            </p:cNvSpPr>
            <p:nvPr/>
          </p:nvSpPr>
          <p:spPr>
            <a:xfrm>
              <a:off x="485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61" name="Freeform 132"/>
            <p:cNvSpPr>
              <a:spLocks noEditPoints="1"/>
            </p:cNvSpPr>
            <p:nvPr/>
          </p:nvSpPr>
          <p:spPr>
            <a:xfrm>
              <a:off x="485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62" name="Freeform 133"/>
            <p:cNvSpPr>
              <a:spLocks noEditPoints="1"/>
            </p:cNvSpPr>
            <p:nvPr/>
          </p:nvSpPr>
          <p:spPr>
            <a:xfrm>
              <a:off x="485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63" name="Rectangle 134"/>
            <p:cNvSpPr>
              <a:spLocks noChangeArrowheads="1"/>
            </p:cNvSpPr>
            <p:nvPr/>
          </p:nvSpPr>
          <p:spPr bwMode="auto">
            <a:xfrm>
              <a:off x="4850" y="4269"/>
              <a:ext cx="20" cy="51"/>
            </a:xfrm>
            <a:prstGeom prst="rect">
              <a:avLst/>
            </a:prstGeom>
            <a:solidFill>
              <a:schemeClr val="bg2">
                <a:alpha val="5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64" name="Rectangle 135"/>
            <p:cNvSpPr>
              <a:spLocks noChangeArrowheads="1"/>
            </p:cNvSpPr>
            <p:nvPr/>
          </p:nvSpPr>
          <p:spPr bwMode="auto">
            <a:xfrm>
              <a:off x="5300" y="23"/>
              <a:ext cx="20" cy="101"/>
            </a:xfrm>
            <a:prstGeom prst="rect">
              <a:avLst/>
            </a:prstGeom>
            <a:solidFill>
              <a:schemeClr val="bg2">
                <a:alpha val="5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65" name="Freeform 136"/>
            <p:cNvSpPr>
              <a:spLocks noEditPoints="1"/>
            </p:cNvSpPr>
            <p:nvPr/>
          </p:nvSpPr>
          <p:spPr>
            <a:xfrm>
              <a:off x="5300" y="225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66" name="Freeform 137"/>
            <p:cNvSpPr>
              <a:spLocks noEditPoints="1"/>
            </p:cNvSpPr>
            <p:nvPr/>
          </p:nvSpPr>
          <p:spPr>
            <a:xfrm>
              <a:off x="5300" y="630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67" name="Freeform 138"/>
            <p:cNvSpPr>
              <a:spLocks noEditPoints="1"/>
            </p:cNvSpPr>
            <p:nvPr/>
          </p:nvSpPr>
          <p:spPr>
            <a:xfrm>
              <a:off x="5300" y="1034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68" name="Freeform 139"/>
            <p:cNvSpPr>
              <a:spLocks noEditPoints="1"/>
            </p:cNvSpPr>
            <p:nvPr/>
          </p:nvSpPr>
          <p:spPr>
            <a:xfrm>
              <a:off x="5300" y="1438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69" name="Freeform 140"/>
            <p:cNvSpPr>
              <a:spLocks noEditPoints="1"/>
            </p:cNvSpPr>
            <p:nvPr/>
          </p:nvSpPr>
          <p:spPr>
            <a:xfrm>
              <a:off x="5300" y="1843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70" name="Freeform 141"/>
            <p:cNvSpPr>
              <a:spLocks noEditPoints="1"/>
            </p:cNvSpPr>
            <p:nvPr/>
          </p:nvSpPr>
          <p:spPr>
            <a:xfrm>
              <a:off x="5300" y="2247"/>
              <a:ext cx="20" cy="3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71" name="Freeform 142"/>
            <p:cNvSpPr>
              <a:spLocks noEditPoints="1"/>
            </p:cNvSpPr>
            <p:nvPr/>
          </p:nvSpPr>
          <p:spPr>
            <a:xfrm>
              <a:off x="5300" y="2652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72" name="Freeform 143"/>
            <p:cNvSpPr>
              <a:spLocks noEditPoints="1"/>
            </p:cNvSpPr>
            <p:nvPr/>
          </p:nvSpPr>
          <p:spPr>
            <a:xfrm>
              <a:off x="5300" y="3056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73" name="Freeform 144"/>
            <p:cNvSpPr>
              <a:spLocks noEditPoints="1"/>
            </p:cNvSpPr>
            <p:nvPr/>
          </p:nvSpPr>
          <p:spPr>
            <a:xfrm>
              <a:off x="5300" y="3461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74" name="Freeform 145"/>
            <p:cNvSpPr>
              <a:spLocks noEditPoints="1"/>
            </p:cNvSpPr>
            <p:nvPr/>
          </p:nvSpPr>
          <p:spPr>
            <a:xfrm>
              <a:off x="5300" y="3865"/>
              <a:ext cx="20" cy="3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976562500" y="2147483647"/>
                </a:cxn>
                <a:cxn ang="0">
                  <a:pos x="976562500" y="2147483647"/>
                </a:cxn>
                <a:cxn ang="0">
                  <a:pos x="0" y="2147483647"/>
                </a:cxn>
              </a:cxnLst>
              <a:pathLst>
                <a:path w="4" h="60">
                  <a:moveTo>
                    <a:pt x="0" y="0"/>
                  </a:moveTo>
                  <a:lnTo>
                    <a:pt x="0" y="20"/>
                  </a:lnTo>
                  <a:lnTo>
                    <a:pt x="4" y="20"/>
                  </a:lnTo>
                  <a:lnTo>
                    <a:pt x="4" y="0"/>
                  </a:lnTo>
                  <a:lnTo>
                    <a:pt x="0" y="0"/>
                  </a:lnTo>
                  <a:close/>
                  <a:moveTo>
                    <a:pt x="0" y="40"/>
                  </a:moveTo>
                  <a:lnTo>
                    <a:pt x="0" y="60"/>
                  </a:lnTo>
                  <a:lnTo>
                    <a:pt x="4" y="6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75" name="Rectangle 146"/>
            <p:cNvSpPr>
              <a:spLocks noChangeArrowheads="1"/>
            </p:cNvSpPr>
            <p:nvPr/>
          </p:nvSpPr>
          <p:spPr bwMode="auto">
            <a:xfrm>
              <a:off x="5300" y="4269"/>
              <a:ext cx="20" cy="51"/>
            </a:xfrm>
            <a:prstGeom prst="rect">
              <a:avLst/>
            </a:prstGeom>
            <a:solidFill>
              <a:schemeClr val="bg2">
                <a:alpha val="5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76" name="Freeform 147"/>
            <p:cNvSpPr/>
            <p:nvPr/>
          </p:nvSpPr>
          <p:spPr>
            <a:xfrm>
              <a:off x="349" y="3304"/>
              <a:ext cx="20" cy="10"/>
            </a:xfrm>
            <a:custGeom>
              <a:avLst/>
              <a:gdLst/>
              <a:ahLst/>
              <a:cxnLst>
                <a:cxn ang="0">
                  <a:pos x="0" y="244140625"/>
                </a:cxn>
                <a:cxn ang="0">
                  <a:pos x="0" y="244140625"/>
                </a:cxn>
              </a:cxnLst>
              <a:pathLst>
                <a:path w="4" h="2">
                  <a:moveTo>
                    <a:pt x="0" y="1"/>
                  </a:moveTo>
                  <a:cubicBezTo>
                    <a:pt x="1" y="2"/>
                    <a:pt x="4" y="0"/>
                    <a:pt x="0" y="1"/>
                  </a:cubicBezTo>
                  <a:close/>
                </a:path>
              </a:pathLst>
            </a:custGeom>
            <a:solidFill>
              <a:schemeClr val="bg2">
                <a:alpha val="59999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027" name="Group 148"/>
          <p:cNvGrpSpPr/>
          <p:nvPr/>
        </p:nvGrpSpPr>
        <p:grpSpPr>
          <a:xfrm>
            <a:off x="1066800" y="3444875"/>
            <a:ext cx="533400" cy="492125"/>
            <a:chOff x="96" y="2784"/>
            <a:chExt cx="1062" cy="981"/>
          </a:xfrm>
        </p:grpSpPr>
        <p:sp>
          <p:nvSpPr>
            <p:cNvPr id="1119" name="Freeform 149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7739313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0" name="Freeform 150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72425434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1" name="Freeform 151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>
                <a:cxn ang="0">
                  <a:pos x="2147483647" y="1582678849"/>
                </a:cxn>
                <a:cxn ang="0">
                  <a:pos x="2147483647" y="2147483647"/>
                </a:cxn>
                <a:cxn ang="0">
                  <a:pos x="2147483647" y="1582678849"/>
                </a:cxn>
              </a:cxnLst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2" name="Freeform 152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>
                <a:cxn ang="0">
                  <a:pos x="1973838104" y="2147483647"/>
                </a:cxn>
                <a:cxn ang="0">
                  <a:pos x="1126546267" y="2147483647"/>
                </a:cxn>
                <a:cxn ang="0">
                  <a:pos x="2147483647" y="2147483647"/>
                </a:cxn>
                <a:cxn ang="0">
                  <a:pos x="2147483647" y="2112127681"/>
                </a:cxn>
                <a:cxn ang="0">
                  <a:pos x="1973838104" y="2147483647"/>
                </a:cxn>
              </a:cxnLst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3" name="Freeform 153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>
                <a:cxn ang="0">
                  <a:pos x="2147483647" y="532076567"/>
                </a:cxn>
                <a:cxn ang="0">
                  <a:pos x="2147483647" y="265863547"/>
                </a:cxn>
                <a:cxn ang="0">
                  <a:pos x="27739313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532076567"/>
                </a:cxn>
              </a:cxnLst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4" name="Freeform 154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>
                <a:cxn ang="0">
                  <a:pos x="2147483647" y="555086848"/>
                </a:cxn>
                <a:cxn ang="0">
                  <a:pos x="2147483647" y="555086848"/>
                </a:cxn>
                <a:cxn ang="0">
                  <a:pos x="1105469850" y="2147483647"/>
                </a:cxn>
                <a:cxn ang="0">
                  <a:pos x="2147483647" y="2147483647"/>
                </a:cxn>
                <a:cxn ang="0">
                  <a:pos x="2147483647" y="555086848"/>
                </a:cxn>
              </a:cxnLst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5" name="Freeform 155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>
                <a:cxn ang="0">
                  <a:pos x="1377944813" y="0"/>
                </a:cxn>
                <a:cxn ang="0">
                  <a:pos x="2147483647" y="1733818449"/>
                </a:cxn>
                <a:cxn ang="0">
                  <a:pos x="1377944813" y="0"/>
                </a:cxn>
              </a:cxnLst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6" name="Freeform 156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>
                <a:cxn ang="0">
                  <a:pos x="2071292182" y="2147483647"/>
                </a:cxn>
                <a:cxn ang="0">
                  <a:pos x="2147483647" y="1681778518"/>
                </a:cxn>
                <a:cxn ang="0">
                  <a:pos x="2147483647" y="277393137"/>
                </a:cxn>
                <a:cxn ang="0">
                  <a:pos x="2071292182" y="2147483647"/>
                </a:cxn>
                <a:cxn ang="0">
                  <a:pos x="2071292182" y="2147483647"/>
                </a:cxn>
              </a:cxnLst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7" name="Freeform 157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>
                <a:cxn ang="0">
                  <a:pos x="2147483647" y="1668597178"/>
                </a:cxn>
                <a:cxn ang="0">
                  <a:pos x="2147483647" y="2147483647"/>
                </a:cxn>
                <a:cxn ang="0">
                  <a:pos x="1663700536" y="2147483647"/>
                </a:cxn>
                <a:cxn ang="0">
                  <a:pos x="2147483647" y="2147483647"/>
                </a:cxn>
                <a:cxn ang="0">
                  <a:pos x="2147483647" y="1668597178"/>
                </a:cxn>
              </a:cxnLst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8" name="Freeform 158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>
                <a:cxn ang="0">
                  <a:pos x="2147483647" y="732421875"/>
                </a:cxn>
                <a:cxn ang="0">
                  <a:pos x="2147483647" y="244140625"/>
                </a:cxn>
                <a:cxn ang="0">
                  <a:pos x="1952663008" y="0"/>
                </a:cxn>
                <a:cxn ang="0">
                  <a:pos x="562333658" y="1220703125"/>
                </a:cxn>
                <a:cxn ang="0">
                  <a:pos x="2147483647" y="1953125000"/>
                </a:cxn>
                <a:cxn ang="0">
                  <a:pos x="2147483647" y="1953125000"/>
                </a:cxn>
                <a:cxn ang="0">
                  <a:pos x="2147483647" y="732421875"/>
                </a:cxn>
              </a:cxnLst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9" name="Freeform 159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>
                <a:cxn ang="0">
                  <a:pos x="2147483647" y="597351033"/>
                </a:cxn>
                <a:cxn ang="0">
                  <a:pos x="2147483647" y="1192042223"/>
                </a:cxn>
                <a:cxn ang="0">
                  <a:pos x="2147483647" y="888849436"/>
                </a:cxn>
                <a:cxn ang="0">
                  <a:pos x="283783383" y="597351033"/>
                </a:cxn>
                <a:cxn ang="0">
                  <a:pos x="2147483647" y="2147483647"/>
                </a:cxn>
                <a:cxn ang="0">
                  <a:pos x="2147483647" y="597351033"/>
                </a:cxn>
              </a:cxnLst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30" name="Freeform 160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1668597178"/>
                </a:cxn>
                <a:cxn ang="0">
                  <a:pos x="1087129012" y="2147483647"/>
                </a:cxn>
                <a:cxn ang="0">
                  <a:pos x="26850763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31" name="Freeform 161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>
                <a:cxn ang="0">
                  <a:pos x="2147483647" y="536056618"/>
                </a:cxn>
                <a:cxn ang="0">
                  <a:pos x="2147483647" y="2147483647"/>
                </a:cxn>
                <a:cxn ang="0">
                  <a:pos x="1861037811" y="2147483647"/>
                </a:cxn>
                <a:cxn ang="0">
                  <a:pos x="1861037811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1332272945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536056618"/>
                </a:cxn>
                <a:cxn ang="0">
                  <a:pos x="2147483647" y="536056618"/>
                </a:cxn>
              </a:cxnLst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028" name="Group 162"/>
          <p:cNvGrpSpPr/>
          <p:nvPr/>
        </p:nvGrpSpPr>
        <p:grpSpPr>
          <a:xfrm>
            <a:off x="1066800" y="4552950"/>
            <a:ext cx="533400" cy="492125"/>
            <a:chOff x="96" y="2784"/>
            <a:chExt cx="1062" cy="981"/>
          </a:xfrm>
        </p:grpSpPr>
        <p:sp>
          <p:nvSpPr>
            <p:cNvPr id="1106" name="Freeform 163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7739313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07" name="Freeform 164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72425434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08" name="Freeform 165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>
                <a:cxn ang="0">
                  <a:pos x="2147483647" y="1582678849"/>
                </a:cxn>
                <a:cxn ang="0">
                  <a:pos x="2147483647" y="2147483647"/>
                </a:cxn>
                <a:cxn ang="0">
                  <a:pos x="2147483647" y="1582678849"/>
                </a:cxn>
              </a:cxnLst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09" name="Freeform 166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>
                <a:cxn ang="0">
                  <a:pos x="1973838104" y="2147483647"/>
                </a:cxn>
                <a:cxn ang="0">
                  <a:pos x="1126546267" y="2147483647"/>
                </a:cxn>
                <a:cxn ang="0">
                  <a:pos x="2147483647" y="2147483647"/>
                </a:cxn>
                <a:cxn ang="0">
                  <a:pos x="2147483647" y="2112127681"/>
                </a:cxn>
                <a:cxn ang="0">
                  <a:pos x="1973838104" y="2147483647"/>
                </a:cxn>
              </a:cxnLst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10" name="Freeform 167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>
                <a:cxn ang="0">
                  <a:pos x="2147483647" y="532076567"/>
                </a:cxn>
                <a:cxn ang="0">
                  <a:pos x="2147483647" y="265863547"/>
                </a:cxn>
                <a:cxn ang="0">
                  <a:pos x="27739313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532076567"/>
                </a:cxn>
              </a:cxnLst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11" name="Freeform 168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>
                <a:cxn ang="0">
                  <a:pos x="2147483647" y="555086848"/>
                </a:cxn>
                <a:cxn ang="0">
                  <a:pos x="2147483647" y="555086848"/>
                </a:cxn>
                <a:cxn ang="0">
                  <a:pos x="1105469850" y="2147483647"/>
                </a:cxn>
                <a:cxn ang="0">
                  <a:pos x="2147483647" y="2147483647"/>
                </a:cxn>
                <a:cxn ang="0">
                  <a:pos x="2147483647" y="555086848"/>
                </a:cxn>
              </a:cxnLst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12" name="Freeform 169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>
                <a:cxn ang="0">
                  <a:pos x="1377944813" y="0"/>
                </a:cxn>
                <a:cxn ang="0">
                  <a:pos x="2147483647" y="1733818449"/>
                </a:cxn>
                <a:cxn ang="0">
                  <a:pos x="1377944813" y="0"/>
                </a:cxn>
              </a:cxnLst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13" name="Freeform 170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>
                <a:cxn ang="0">
                  <a:pos x="2071292182" y="2147483647"/>
                </a:cxn>
                <a:cxn ang="0">
                  <a:pos x="2147483647" y="1681778518"/>
                </a:cxn>
                <a:cxn ang="0">
                  <a:pos x="2147483647" y="277393137"/>
                </a:cxn>
                <a:cxn ang="0">
                  <a:pos x="2071292182" y="2147483647"/>
                </a:cxn>
                <a:cxn ang="0">
                  <a:pos x="2071292182" y="2147483647"/>
                </a:cxn>
              </a:cxnLst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14" name="Freeform 171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>
                <a:cxn ang="0">
                  <a:pos x="2147483647" y="1668597178"/>
                </a:cxn>
                <a:cxn ang="0">
                  <a:pos x="2147483647" y="2147483647"/>
                </a:cxn>
                <a:cxn ang="0">
                  <a:pos x="1663700536" y="2147483647"/>
                </a:cxn>
                <a:cxn ang="0">
                  <a:pos x="2147483647" y="2147483647"/>
                </a:cxn>
                <a:cxn ang="0">
                  <a:pos x="2147483647" y="1668597178"/>
                </a:cxn>
              </a:cxnLst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15" name="Freeform 172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>
                <a:cxn ang="0">
                  <a:pos x="2147483647" y="732421875"/>
                </a:cxn>
                <a:cxn ang="0">
                  <a:pos x="2147483647" y="244140625"/>
                </a:cxn>
                <a:cxn ang="0">
                  <a:pos x="1952663008" y="0"/>
                </a:cxn>
                <a:cxn ang="0">
                  <a:pos x="562333658" y="1220703125"/>
                </a:cxn>
                <a:cxn ang="0">
                  <a:pos x="2147483647" y="1953125000"/>
                </a:cxn>
                <a:cxn ang="0">
                  <a:pos x="2147483647" y="1953125000"/>
                </a:cxn>
                <a:cxn ang="0">
                  <a:pos x="2147483647" y="732421875"/>
                </a:cxn>
              </a:cxnLst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16" name="Freeform 173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>
                <a:cxn ang="0">
                  <a:pos x="2147483647" y="597351033"/>
                </a:cxn>
                <a:cxn ang="0">
                  <a:pos x="2147483647" y="1192042223"/>
                </a:cxn>
                <a:cxn ang="0">
                  <a:pos x="2147483647" y="888849436"/>
                </a:cxn>
                <a:cxn ang="0">
                  <a:pos x="283783383" y="597351033"/>
                </a:cxn>
                <a:cxn ang="0">
                  <a:pos x="2147483647" y="2147483647"/>
                </a:cxn>
                <a:cxn ang="0">
                  <a:pos x="2147483647" y="597351033"/>
                </a:cxn>
              </a:cxnLst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17" name="Freeform 174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1668597178"/>
                </a:cxn>
                <a:cxn ang="0">
                  <a:pos x="1087129012" y="2147483647"/>
                </a:cxn>
                <a:cxn ang="0">
                  <a:pos x="26850763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18" name="Freeform 175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>
                <a:cxn ang="0">
                  <a:pos x="2147483647" y="536056618"/>
                </a:cxn>
                <a:cxn ang="0">
                  <a:pos x="2147483647" y="2147483647"/>
                </a:cxn>
                <a:cxn ang="0">
                  <a:pos x="1861037811" y="2147483647"/>
                </a:cxn>
                <a:cxn ang="0">
                  <a:pos x="1861037811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1332272945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536056618"/>
                </a:cxn>
                <a:cxn ang="0">
                  <a:pos x="2147483647" y="536056618"/>
                </a:cxn>
              </a:cxnLst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029" name="Group 176"/>
          <p:cNvGrpSpPr/>
          <p:nvPr/>
        </p:nvGrpSpPr>
        <p:grpSpPr>
          <a:xfrm>
            <a:off x="1066800" y="5562600"/>
            <a:ext cx="533400" cy="492125"/>
            <a:chOff x="96" y="2784"/>
            <a:chExt cx="1062" cy="981"/>
          </a:xfrm>
        </p:grpSpPr>
        <p:sp>
          <p:nvSpPr>
            <p:cNvPr id="1093" name="Freeform 177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7739313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94" name="Freeform 178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72425434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95" name="Freeform 179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>
                <a:cxn ang="0">
                  <a:pos x="2147483647" y="1582678849"/>
                </a:cxn>
                <a:cxn ang="0">
                  <a:pos x="2147483647" y="2147483647"/>
                </a:cxn>
                <a:cxn ang="0">
                  <a:pos x="2147483647" y="1582678849"/>
                </a:cxn>
              </a:cxnLst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96" name="Freeform 180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>
                <a:cxn ang="0">
                  <a:pos x="1973838104" y="2147483647"/>
                </a:cxn>
                <a:cxn ang="0">
                  <a:pos x="1126546267" y="2147483647"/>
                </a:cxn>
                <a:cxn ang="0">
                  <a:pos x="2147483647" y="2147483647"/>
                </a:cxn>
                <a:cxn ang="0">
                  <a:pos x="2147483647" y="2112127681"/>
                </a:cxn>
                <a:cxn ang="0">
                  <a:pos x="1973838104" y="2147483647"/>
                </a:cxn>
              </a:cxnLst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97" name="Freeform 181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>
                <a:cxn ang="0">
                  <a:pos x="2147483647" y="532076567"/>
                </a:cxn>
                <a:cxn ang="0">
                  <a:pos x="2147483647" y="265863547"/>
                </a:cxn>
                <a:cxn ang="0">
                  <a:pos x="27739313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532076567"/>
                </a:cxn>
              </a:cxnLst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98" name="Freeform 182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>
                <a:cxn ang="0">
                  <a:pos x="2147483647" y="555086848"/>
                </a:cxn>
                <a:cxn ang="0">
                  <a:pos x="2147483647" y="555086848"/>
                </a:cxn>
                <a:cxn ang="0">
                  <a:pos x="1105469850" y="2147483647"/>
                </a:cxn>
                <a:cxn ang="0">
                  <a:pos x="2147483647" y="2147483647"/>
                </a:cxn>
                <a:cxn ang="0">
                  <a:pos x="2147483647" y="555086848"/>
                </a:cxn>
              </a:cxnLst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99" name="Freeform 183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>
                <a:cxn ang="0">
                  <a:pos x="1377944813" y="0"/>
                </a:cxn>
                <a:cxn ang="0">
                  <a:pos x="2147483647" y="1733818449"/>
                </a:cxn>
                <a:cxn ang="0">
                  <a:pos x="1377944813" y="0"/>
                </a:cxn>
              </a:cxnLst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00" name="Freeform 184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>
                <a:cxn ang="0">
                  <a:pos x="2071292182" y="2147483647"/>
                </a:cxn>
                <a:cxn ang="0">
                  <a:pos x="2147483647" y="1681778518"/>
                </a:cxn>
                <a:cxn ang="0">
                  <a:pos x="2147483647" y="277393137"/>
                </a:cxn>
                <a:cxn ang="0">
                  <a:pos x="2071292182" y="2147483647"/>
                </a:cxn>
                <a:cxn ang="0">
                  <a:pos x="2071292182" y="2147483647"/>
                </a:cxn>
              </a:cxnLst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01" name="Freeform 185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>
                <a:cxn ang="0">
                  <a:pos x="2147483647" y="1668597178"/>
                </a:cxn>
                <a:cxn ang="0">
                  <a:pos x="2147483647" y="2147483647"/>
                </a:cxn>
                <a:cxn ang="0">
                  <a:pos x="1663700536" y="2147483647"/>
                </a:cxn>
                <a:cxn ang="0">
                  <a:pos x="2147483647" y="2147483647"/>
                </a:cxn>
                <a:cxn ang="0">
                  <a:pos x="2147483647" y="1668597178"/>
                </a:cxn>
              </a:cxnLst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02" name="Freeform 186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>
                <a:cxn ang="0">
                  <a:pos x="2147483647" y="732421875"/>
                </a:cxn>
                <a:cxn ang="0">
                  <a:pos x="2147483647" y="244140625"/>
                </a:cxn>
                <a:cxn ang="0">
                  <a:pos x="1952663008" y="0"/>
                </a:cxn>
                <a:cxn ang="0">
                  <a:pos x="562333658" y="1220703125"/>
                </a:cxn>
                <a:cxn ang="0">
                  <a:pos x="2147483647" y="1953125000"/>
                </a:cxn>
                <a:cxn ang="0">
                  <a:pos x="2147483647" y="1953125000"/>
                </a:cxn>
                <a:cxn ang="0">
                  <a:pos x="2147483647" y="732421875"/>
                </a:cxn>
              </a:cxnLst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03" name="Freeform 187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>
                <a:cxn ang="0">
                  <a:pos x="2147483647" y="597351033"/>
                </a:cxn>
                <a:cxn ang="0">
                  <a:pos x="2147483647" y="1192042223"/>
                </a:cxn>
                <a:cxn ang="0">
                  <a:pos x="2147483647" y="888849436"/>
                </a:cxn>
                <a:cxn ang="0">
                  <a:pos x="283783383" y="597351033"/>
                </a:cxn>
                <a:cxn ang="0">
                  <a:pos x="2147483647" y="2147483647"/>
                </a:cxn>
                <a:cxn ang="0">
                  <a:pos x="2147483647" y="597351033"/>
                </a:cxn>
              </a:cxnLst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04" name="Freeform 188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1668597178"/>
                </a:cxn>
                <a:cxn ang="0">
                  <a:pos x="1087129012" y="2147483647"/>
                </a:cxn>
                <a:cxn ang="0">
                  <a:pos x="26850763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05" name="Freeform 189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>
                <a:cxn ang="0">
                  <a:pos x="2147483647" y="536056618"/>
                </a:cxn>
                <a:cxn ang="0">
                  <a:pos x="2147483647" y="2147483647"/>
                </a:cxn>
                <a:cxn ang="0">
                  <a:pos x="1861037811" y="2147483647"/>
                </a:cxn>
                <a:cxn ang="0">
                  <a:pos x="1861037811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1332272945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536056618"/>
                </a:cxn>
                <a:cxn ang="0">
                  <a:pos x="2147483647" y="536056618"/>
                </a:cxn>
              </a:cxnLst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030" name="Group 190"/>
          <p:cNvGrpSpPr/>
          <p:nvPr/>
        </p:nvGrpSpPr>
        <p:grpSpPr>
          <a:xfrm>
            <a:off x="381000" y="3962400"/>
            <a:ext cx="533400" cy="492125"/>
            <a:chOff x="96" y="2784"/>
            <a:chExt cx="1062" cy="981"/>
          </a:xfrm>
        </p:grpSpPr>
        <p:sp>
          <p:nvSpPr>
            <p:cNvPr id="1080" name="Freeform 191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7739313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81" name="Freeform 192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72425434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82" name="Freeform 193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>
                <a:cxn ang="0">
                  <a:pos x="2147483647" y="1582678849"/>
                </a:cxn>
                <a:cxn ang="0">
                  <a:pos x="2147483647" y="2147483647"/>
                </a:cxn>
                <a:cxn ang="0">
                  <a:pos x="2147483647" y="1582678849"/>
                </a:cxn>
              </a:cxnLst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83" name="Freeform 194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>
                <a:cxn ang="0">
                  <a:pos x="1973838104" y="2147483647"/>
                </a:cxn>
                <a:cxn ang="0">
                  <a:pos x="1126546267" y="2147483647"/>
                </a:cxn>
                <a:cxn ang="0">
                  <a:pos x="2147483647" y="2147483647"/>
                </a:cxn>
                <a:cxn ang="0">
                  <a:pos x="2147483647" y="2112127681"/>
                </a:cxn>
                <a:cxn ang="0">
                  <a:pos x="1973838104" y="2147483647"/>
                </a:cxn>
              </a:cxnLst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84" name="Freeform 195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>
                <a:cxn ang="0">
                  <a:pos x="2147483647" y="532076567"/>
                </a:cxn>
                <a:cxn ang="0">
                  <a:pos x="2147483647" y="265863547"/>
                </a:cxn>
                <a:cxn ang="0">
                  <a:pos x="27739313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532076567"/>
                </a:cxn>
              </a:cxnLst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85" name="Freeform 196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>
                <a:cxn ang="0">
                  <a:pos x="2147483647" y="555086848"/>
                </a:cxn>
                <a:cxn ang="0">
                  <a:pos x="2147483647" y="555086848"/>
                </a:cxn>
                <a:cxn ang="0">
                  <a:pos x="1105469850" y="2147483647"/>
                </a:cxn>
                <a:cxn ang="0">
                  <a:pos x="2147483647" y="2147483647"/>
                </a:cxn>
                <a:cxn ang="0">
                  <a:pos x="2147483647" y="555086848"/>
                </a:cxn>
              </a:cxnLst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86" name="Freeform 197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>
                <a:cxn ang="0">
                  <a:pos x="1377944813" y="0"/>
                </a:cxn>
                <a:cxn ang="0">
                  <a:pos x="2147483647" y="1733818449"/>
                </a:cxn>
                <a:cxn ang="0">
                  <a:pos x="1377944813" y="0"/>
                </a:cxn>
              </a:cxnLst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87" name="Freeform 198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>
                <a:cxn ang="0">
                  <a:pos x="2071292182" y="2147483647"/>
                </a:cxn>
                <a:cxn ang="0">
                  <a:pos x="2147483647" y="1681778518"/>
                </a:cxn>
                <a:cxn ang="0">
                  <a:pos x="2147483647" y="277393137"/>
                </a:cxn>
                <a:cxn ang="0">
                  <a:pos x="2071292182" y="2147483647"/>
                </a:cxn>
                <a:cxn ang="0">
                  <a:pos x="2071292182" y="2147483647"/>
                </a:cxn>
              </a:cxnLst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88" name="Freeform 199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>
                <a:cxn ang="0">
                  <a:pos x="2147483647" y="1668597178"/>
                </a:cxn>
                <a:cxn ang="0">
                  <a:pos x="2147483647" y="2147483647"/>
                </a:cxn>
                <a:cxn ang="0">
                  <a:pos x="1663700536" y="2147483647"/>
                </a:cxn>
                <a:cxn ang="0">
                  <a:pos x="2147483647" y="2147483647"/>
                </a:cxn>
                <a:cxn ang="0">
                  <a:pos x="2147483647" y="1668597178"/>
                </a:cxn>
              </a:cxnLst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89" name="Freeform 200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>
                <a:cxn ang="0">
                  <a:pos x="2147483647" y="732421875"/>
                </a:cxn>
                <a:cxn ang="0">
                  <a:pos x="2147483647" y="244140625"/>
                </a:cxn>
                <a:cxn ang="0">
                  <a:pos x="1952663008" y="0"/>
                </a:cxn>
                <a:cxn ang="0">
                  <a:pos x="562333658" y="1220703125"/>
                </a:cxn>
                <a:cxn ang="0">
                  <a:pos x="2147483647" y="1953125000"/>
                </a:cxn>
                <a:cxn ang="0">
                  <a:pos x="2147483647" y="1953125000"/>
                </a:cxn>
                <a:cxn ang="0">
                  <a:pos x="2147483647" y="732421875"/>
                </a:cxn>
              </a:cxnLst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90" name="Freeform 201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>
                <a:cxn ang="0">
                  <a:pos x="2147483647" y="597351033"/>
                </a:cxn>
                <a:cxn ang="0">
                  <a:pos x="2147483647" y="1192042223"/>
                </a:cxn>
                <a:cxn ang="0">
                  <a:pos x="2147483647" y="888849436"/>
                </a:cxn>
                <a:cxn ang="0">
                  <a:pos x="283783383" y="597351033"/>
                </a:cxn>
                <a:cxn ang="0">
                  <a:pos x="2147483647" y="2147483647"/>
                </a:cxn>
                <a:cxn ang="0">
                  <a:pos x="2147483647" y="597351033"/>
                </a:cxn>
              </a:cxnLst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91" name="Freeform 202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1668597178"/>
                </a:cxn>
                <a:cxn ang="0">
                  <a:pos x="1087129012" y="2147483647"/>
                </a:cxn>
                <a:cxn ang="0">
                  <a:pos x="26850763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92" name="Freeform 203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>
                <a:cxn ang="0">
                  <a:pos x="2147483647" y="536056618"/>
                </a:cxn>
                <a:cxn ang="0">
                  <a:pos x="2147483647" y="2147483647"/>
                </a:cxn>
                <a:cxn ang="0">
                  <a:pos x="1861037811" y="2147483647"/>
                </a:cxn>
                <a:cxn ang="0">
                  <a:pos x="1861037811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1332272945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536056618"/>
                </a:cxn>
                <a:cxn ang="0">
                  <a:pos x="2147483647" y="536056618"/>
                </a:cxn>
              </a:cxnLst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031" name="Group 204"/>
          <p:cNvGrpSpPr/>
          <p:nvPr/>
        </p:nvGrpSpPr>
        <p:grpSpPr>
          <a:xfrm>
            <a:off x="381000" y="5070475"/>
            <a:ext cx="533400" cy="492125"/>
            <a:chOff x="96" y="2784"/>
            <a:chExt cx="1062" cy="981"/>
          </a:xfrm>
        </p:grpSpPr>
        <p:sp>
          <p:nvSpPr>
            <p:cNvPr id="1067" name="Freeform 205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7739313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8" name="Freeform 206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72425434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9" name="Freeform 207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>
                <a:cxn ang="0">
                  <a:pos x="2147483647" y="1582678849"/>
                </a:cxn>
                <a:cxn ang="0">
                  <a:pos x="2147483647" y="2147483647"/>
                </a:cxn>
                <a:cxn ang="0">
                  <a:pos x="2147483647" y="1582678849"/>
                </a:cxn>
              </a:cxnLst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0" name="Freeform 208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>
                <a:cxn ang="0">
                  <a:pos x="1973838104" y="2147483647"/>
                </a:cxn>
                <a:cxn ang="0">
                  <a:pos x="1126546267" y="2147483647"/>
                </a:cxn>
                <a:cxn ang="0">
                  <a:pos x="2147483647" y="2147483647"/>
                </a:cxn>
                <a:cxn ang="0">
                  <a:pos x="2147483647" y="2112127681"/>
                </a:cxn>
                <a:cxn ang="0">
                  <a:pos x="1973838104" y="2147483647"/>
                </a:cxn>
              </a:cxnLst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1" name="Freeform 209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>
                <a:cxn ang="0">
                  <a:pos x="2147483647" y="532076567"/>
                </a:cxn>
                <a:cxn ang="0">
                  <a:pos x="2147483647" y="265863547"/>
                </a:cxn>
                <a:cxn ang="0">
                  <a:pos x="27739313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532076567"/>
                </a:cxn>
              </a:cxnLst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2" name="Freeform 210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>
                <a:cxn ang="0">
                  <a:pos x="2147483647" y="555086848"/>
                </a:cxn>
                <a:cxn ang="0">
                  <a:pos x="2147483647" y="555086848"/>
                </a:cxn>
                <a:cxn ang="0">
                  <a:pos x="1105469850" y="2147483647"/>
                </a:cxn>
                <a:cxn ang="0">
                  <a:pos x="2147483647" y="2147483647"/>
                </a:cxn>
                <a:cxn ang="0">
                  <a:pos x="2147483647" y="555086848"/>
                </a:cxn>
              </a:cxnLst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" name="Freeform 211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>
                <a:cxn ang="0">
                  <a:pos x="1377944813" y="0"/>
                </a:cxn>
                <a:cxn ang="0">
                  <a:pos x="2147483647" y="1733818449"/>
                </a:cxn>
                <a:cxn ang="0">
                  <a:pos x="1377944813" y="0"/>
                </a:cxn>
              </a:cxnLst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4" name="Freeform 212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>
                <a:cxn ang="0">
                  <a:pos x="2071292182" y="2147483647"/>
                </a:cxn>
                <a:cxn ang="0">
                  <a:pos x="2147483647" y="1681778518"/>
                </a:cxn>
                <a:cxn ang="0">
                  <a:pos x="2147483647" y="277393137"/>
                </a:cxn>
                <a:cxn ang="0">
                  <a:pos x="2071292182" y="2147483647"/>
                </a:cxn>
                <a:cxn ang="0">
                  <a:pos x="2071292182" y="2147483647"/>
                </a:cxn>
              </a:cxnLst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5" name="Freeform 213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>
                <a:cxn ang="0">
                  <a:pos x="2147483647" y="1668597178"/>
                </a:cxn>
                <a:cxn ang="0">
                  <a:pos x="2147483647" y="2147483647"/>
                </a:cxn>
                <a:cxn ang="0">
                  <a:pos x="1663700536" y="2147483647"/>
                </a:cxn>
                <a:cxn ang="0">
                  <a:pos x="2147483647" y="2147483647"/>
                </a:cxn>
                <a:cxn ang="0">
                  <a:pos x="2147483647" y="1668597178"/>
                </a:cxn>
              </a:cxnLst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6" name="Freeform 214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>
                <a:cxn ang="0">
                  <a:pos x="2147483647" y="732421875"/>
                </a:cxn>
                <a:cxn ang="0">
                  <a:pos x="2147483647" y="244140625"/>
                </a:cxn>
                <a:cxn ang="0">
                  <a:pos x="1952663008" y="0"/>
                </a:cxn>
                <a:cxn ang="0">
                  <a:pos x="562333658" y="1220703125"/>
                </a:cxn>
                <a:cxn ang="0">
                  <a:pos x="2147483647" y="1953125000"/>
                </a:cxn>
                <a:cxn ang="0">
                  <a:pos x="2147483647" y="1953125000"/>
                </a:cxn>
                <a:cxn ang="0">
                  <a:pos x="2147483647" y="732421875"/>
                </a:cxn>
              </a:cxnLst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7" name="Freeform 215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>
                <a:cxn ang="0">
                  <a:pos x="2147483647" y="597351033"/>
                </a:cxn>
                <a:cxn ang="0">
                  <a:pos x="2147483647" y="1192042223"/>
                </a:cxn>
                <a:cxn ang="0">
                  <a:pos x="2147483647" y="888849436"/>
                </a:cxn>
                <a:cxn ang="0">
                  <a:pos x="283783383" y="597351033"/>
                </a:cxn>
                <a:cxn ang="0">
                  <a:pos x="2147483647" y="2147483647"/>
                </a:cxn>
                <a:cxn ang="0">
                  <a:pos x="2147483647" y="597351033"/>
                </a:cxn>
              </a:cxnLst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8" name="Freeform 216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1668597178"/>
                </a:cxn>
                <a:cxn ang="0">
                  <a:pos x="1087129012" y="2147483647"/>
                </a:cxn>
                <a:cxn ang="0">
                  <a:pos x="26850763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9" name="Freeform 217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>
                <a:cxn ang="0">
                  <a:pos x="2147483647" y="536056618"/>
                </a:cxn>
                <a:cxn ang="0">
                  <a:pos x="2147483647" y="2147483647"/>
                </a:cxn>
                <a:cxn ang="0">
                  <a:pos x="1861037811" y="2147483647"/>
                </a:cxn>
                <a:cxn ang="0">
                  <a:pos x="1861037811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1332272945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536056618"/>
                </a:cxn>
                <a:cxn ang="0">
                  <a:pos x="2147483647" y="536056618"/>
                </a:cxn>
              </a:cxnLst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032" name="Group 218"/>
          <p:cNvGrpSpPr/>
          <p:nvPr/>
        </p:nvGrpSpPr>
        <p:grpSpPr>
          <a:xfrm>
            <a:off x="381000" y="6121400"/>
            <a:ext cx="533400" cy="492125"/>
            <a:chOff x="96" y="2784"/>
            <a:chExt cx="1062" cy="981"/>
          </a:xfrm>
        </p:grpSpPr>
        <p:sp>
          <p:nvSpPr>
            <p:cNvPr id="1054" name="Freeform 219"/>
            <p:cNvSpPr/>
            <p:nvPr userDrawn="1"/>
          </p:nvSpPr>
          <p:spPr>
            <a:xfrm>
              <a:off x="121" y="2784"/>
              <a:ext cx="207" cy="81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7739313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pathLst>
                <a:path w="41" h="16">
                  <a:moveTo>
                    <a:pt x="30" y="12"/>
                  </a:moveTo>
                  <a:cubicBezTo>
                    <a:pt x="34" y="11"/>
                    <a:pt x="36" y="10"/>
                    <a:pt x="37" y="10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41" y="6"/>
                    <a:pt x="37" y="1"/>
                    <a:pt x="31" y="1"/>
                  </a:cubicBezTo>
                  <a:cubicBezTo>
                    <a:pt x="31" y="1"/>
                    <a:pt x="0" y="0"/>
                    <a:pt x="8" y="11"/>
                  </a:cubicBezTo>
                  <a:cubicBezTo>
                    <a:pt x="8" y="11"/>
                    <a:pt x="15" y="16"/>
                    <a:pt x="30" y="12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5" name="Freeform 220"/>
            <p:cNvSpPr>
              <a:spLocks noEditPoints="1"/>
            </p:cNvSpPr>
            <p:nvPr userDrawn="1"/>
          </p:nvSpPr>
          <p:spPr>
            <a:xfrm>
              <a:off x="96" y="2789"/>
              <a:ext cx="1062" cy="976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72425434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pathLst>
                <a:path w="210" h="193">
                  <a:moveTo>
                    <a:pt x="186" y="166"/>
                  </a:moveTo>
                  <a:cubicBezTo>
                    <a:pt x="167" y="166"/>
                    <a:pt x="163" y="155"/>
                    <a:pt x="163" y="155"/>
                  </a:cubicBezTo>
                  <a:cubicBezTo>
                    <a:pt x="163" y="155"/>
                    <a:pt x="162" y="147"/>
                    <a:pt x="154" y="145"/>
                  </a:cubicBezTo>
                  <a:cubicBezTo>
                    <a:pt x="135" y="140"/>
                    <a:pt x="147" y="128"/>
                    <a:pt x="152" y="125"/>
                  </a:cubicBezTo>
                  <a:cubicBezTo>
                    <a:pt x="157" y="123"/>
                    <a:pt x="154" y="122"/>
                    <a:pt x="150" y="120"/>
                  </a:cubicBezTo>
                  <a:cubicBezTo>
                    <a:pt x="142" y="115"/>
                    <a:pt x="141" y="109"/>
                    <a:pt x="142" y="99"/>
                  </a:cubicBezTo>
                  <a:cubicBezTo>
                    <a:pt x="142" y="88"/>
                    <a:pt x="149" y="91"/>
                    <a:pt x="149" y="91"/>
                  </a:cubicBezTo>
                  <a:cubicBezTo>
                    <a:pt x="149" y="91"/>
                    <a:pt x="160" y="96"/>
                    <a:pt x="165" y="93"/>
                  </a:cubicBezTo>
                  <a:cubicBezTo>
                    <a:pt x="169" y="91"/>
                    <a:pt x="167" y="88"/>
                    <a:pt x="165" y="89"/>
                  </a:cubicBezTo>
                  <a:cubicBezTo>
                    <a:pt x="163" y="91"/>
                    <a:pt x="148" y="89"/>
                    <a:pt x="146" y="82"/>
                  </a:cubicBezTo>
                  <a:cubicBezTo>
                    <a:pt x="144" y="74"/>
                    <a:pt x="150" y="78"/>
                    <a:pt x="151" y="78"/>
                  </a:cubicBezTo>
                  <a:cubicBezTo>
                    <a:pt x="153" y="79"/>
                    <a:pt x="153" y="81"/>
                    <a:pt x="157" y="83"/>
                  </a:cubicBezTo>
                  <a:cubicBezTo>
                    <a:pt x="168" y="88"/>
                    <a:pt x="162" y="82"/>
                    <a:pt x="162" y="82"/>
                  </a:cubicBezTo>
                  <a:cubicBezTo>
                    <a:pt x="162" y="82"/>
                    <a:pt x="162" y="82"/>
                    <a:pt x="157" y="77"/>
                  </a:cubicBezTo>
                  <a:cubicBezTo>
                    <a:pt x="152" y="71"/>
                    <a:pt x="145" y="73"/>
                    <a:pt x="139" y="73"/>
                  </a:cubicBezTo>
                  <a:cubicBezTo>
                    <a:pt x="133" y="73"/>
                    <a:pt x="135" y="78"/>
                    <a:pt x="135" y="78"/>
                  </a:cubicBezTo>
                  <a:cubicBezTo>
                    <a:pt x="135" y="78"/>
                    <a:pt x="134" y="88"/>
                    <a:pt x="133" y="106"/>
                  </a:cubicBezTo>
                  <a:cubicBezTo>
                    <a:pt x="132" y="124"/>
                    <a:pt x="129" y="126"/>
                    <a:pt x="128" y="125"/>
                  </a:cubicBezTo>
                  <a:cubicBezTo>
                    <a:pt x="127" y="123"/>
                    <a:pt x="125" y="114"/>
                    <a:pt x="125" y="111"/>
                  </a:cubicBezTo>
                  <a:cubicBezTo>
                    <a:pt x="125" y="108"/>
                    <a:pt x="123" y="97"/>
                    <a:pt x="124" y="84"/>
                  </a:cubicBezTo>
                  <a:cubicBezTo>
                    <a:pt x="125" y="72"/>
                    <a:pt x="128" y="77"/>
                    <a:pt x="120" y="74"/>
                  </a:cubicBezTo>
                  <a:cubicBezTo>
                    <a:pt x="111" y="71"/>
                    <a:pt x="116" y="67"/>
                    <a:pt x="118" y="67"/>
                  </a:cubicBezTo>
                  <a:cubicBezTo>
                    <a:pt x="121" y="67"/>
                    <a:pt x="125" y="69"/>
                    <a:pt x="126" y="67"/>
                  </a:cubicBezTo>
                  <a:cubicBezTo>
                    <a:pt x="127" y="59"/>
                    <a:pt x="128" y="52"/>
                    <a:pt x="124" y="51"/>
                  </a:cubicBezTo>
                  <a:cubicBezTo>
                    <a:pt x="115" y="47"/>
                    <a:pt x="119" y="45"/>
                    <a:pt x="122" y="44"/>
                  </a:cubicBezTo>
                  <a:cubicBezTo>
                    <a:pt x="125" y="43"/>
                    <a:pt x="126" y="35"/>
                    <a:pt x="121" y="37"/>
                  </a:cubicBezTo>
                  <a:cubicBezTo>
                    <a:pt x="112" y="40"/>
                    <a:pt x="113" y="32"/>
                    <a:pt x="115" y="31"/>
                  </a:cubicBezTo>
                  <a:cubicBezTo>
                    <a:pt x="117" y="30"/>
                    <a:pt x="120" y="32"/>
                    <a:pt x="119" y="24"/>
                  </a:cubicBezTo>
                  <a:cubicBezTo>
                    <a:pt x="117" y="17"/>
                    <a:pt x="124" y="14"/>
                    <a:pt x="126" y="21"/>
                  </a:cubicBezTo>
                  <a:cubicBezTo>
                    <a:pt x="127" y="28"/>
                    <a:pt x="130" y="42"/>
                    <a:pt x="132" y="39"/>
                  </a:cubicBezTo>
                  <a:cubicBezTo>
                    <a:pt x="134" y="35"/>
                    <a:pt x="138" y="22"/>
                    <a:pt x="142" y="16"/>
                  </a:cubicBezTo>
                  <a:cubicBezTo>
                    <a:pt x="145" y="10"/>
                    <a:pt x="150" y="15"/>
                    <a:pt x="149" y="18"/>
                  </a:cubicBezTo>
                  <a:cubicBezTo>
                    <a:pt x="144" y="33"/>
                    <a:pt x="152" y="34"/>
                    <a:pt x="152" y="34"/>
                  </a:cubicBezTo>
                  <a:cubicBezTo>
                    <a:pt x="152" y="34"/>
                    <a:pt x="151" y="36"/>
                    <a:pt x="147" y="36"/>
                  </a:cubicBezTo>
                  <a:cubicBezTo>
                    <a:pt x="137" y="35"/>
                    <a:pt x="141" y="41"/>
                    <a:pt x="145" y="43"/>
                  </a:cubicBezTo>
                  <a:cubicBezTo>
                    <a:pt x="154" y="46"/>
                    <a:pt x="148" y="48"/>
                    <a:pt x="143" y="48"/>
                  </a:cubicBezTo>
                  <a:cubicBezTo>
                    <a:pt x="139" y="48"/>
                    <a:pt x="136" y="50"/>
                    <a:pt x="135" y="55"/>
                  </a:cubicBezTo>
                  <a:cubicBezTo>
                    <a:pt x="132" y="70"/>
                    <a:pt x="144" y="67"/>
                    <a:pt x="144" y="67"/>
                  </a:cubicBezTo>
                  <a:cubicBezTo>
                    <a:pt x="162" y="72"/>
                    <a:pt x="189" y="69"/>
                    <a:pt x="189" y="69"/>
                  </a:cubicBezTo>
                  <a:cubicBezTo>
                    <a:pt x="209" y="75"/>
                    <a:pt x="200" y="45"/>
                    <a:pt x="199" y="29"/>
                  </a:cubicBezTo>
                  <a:cubicBezTo>
                    <a:pt x="197" y="13"/>
                    <a:pt x="195" y="5"/>
                    <a:pt x="181" y="2"/>
                  </a:cubicBezTo>
                  <a:cubicBezTo>
                    <a:pt x="168" y="0"/>
                    <a:pt x="90" y="1"/>
                    <a:pt x="90" y="1"/>
                  </a:cubicBezTo>
                  <a:cubicBezTo>
                    <a:pt x="87" y="2"/>
                    <a:pt x="56" y="1"/>
                    <a:pt x="56" y="1"/>
                  </a:cubicBezTo>
                  <a:cubicBezTo>
                    <a:pt x="56" y="1"/>
                    <a:pt x="54" y="8"/>
                    <a:pt x="56" y="8"/>
                  </a:cubicBezTo>
                  <a:cubicBezTo>
                    <a:pt x="61" y="8"/>
                    <a:pt x="80" y="9"/>
                    <a:pt x="80" y="9"/>
                  </a:cubicBezTo>
                  <a:cubicBezTo>
                    <a:pt x="81" y="9"/>
                    <a:pt x="90" y="8"/>
                    <a:pt x="85" y="12"/>
                  </a:cubicBezTo>
                  <a:cubicBezTo>
                    <a:pt x="80" y="16"/>
                    <a:pt x="69" y="16"/>
                    <a:pt x="62" y="16"/>
                  </a:cubicBezTo>
                  <a:cubicBezTo>
                    <a:pt x="47" y="15"/>
                    <a:pt x="54" y="22"/>
                    <a:pt x="60" y="22"/>
                  </a:cubicBezTo>
                  <a:cubicBezTo>
                    <a:pt x="78" y="22"/>
                    <a:pt x="82" y="26"/>
                    <a:pt x="74" y="27"/>
                  </a:cubicBezTo>
                  <a:cubicBezTo>
                    <a:pt x="67" y="28"/>
                    <a:pt x="65" y="28"/>
                    <a:pt x="58" y="29"/>
                  </a:cubicBezTo>
                  <a:cubicBezTo>
                    <a:pt x="2" y="38"/>
                    <a:pt x="21" y="23"/>
                    <a:pt x="26" y="23"/>
                  </a:cubicBezTo>
                  <a:cubicBezTo>
                    <a:pt x="49" y="23"/>
                    <a:pt x="44" y="15"/>
                    <a:pt x="38" y="17"/>
                  </a:cubicBezTo>
                  <a:cubicBezTo>
                    <a:pt x="32" y="18"/>
                    <a:pt x="12" y="11"/>
                    <a:pt x="9" y="24"/>
                  </a:cubicBezTo>
                  <a:cubicBezTo>
                    <a:pt x="7" y="37"/>
                    <a:pt x="15" y="103"/>
                    <a:pt x="13" y="115"/>
                  </a:cubicBezTo>
                  <a:cubicBezTo>
                    <a:pt x="0" y="193"/>
                    <a:pt x="71" y="176"/>
                    <a:pt x="71" y="176"/>
                  </a:cubicBezTo>
                  <a:cubicBezTo>
                    <a:pt x="56" y="164"/>
                    <a:pt x="62" y="153"/>
                    <a:pt x="61" y="146"/>
                  </a:cubicBezTo>
                  <a:cubicBezTo>
                    <a:pt x="57" y="125"/>
                    <a:pt x="55" y="122"/>
                    <a:pt x="51" y="124"/>
                  </a:cubicBezTo>
                  <a:cubicBezTo>
                    <a:pt x="43" y="128"/>
                    <a:pt x="44" y="130"/>
                    <a:pt x="45" y="133"/>
                  </a:cubicBezTo>
                  <a:cubicBezTo>
                    <a:pt x="51" y="151"/>
                    <a:pt x="37" y="137"/>
                    <a:pt x="37" y="137"/>
                  </a:cubicBezTo>
                  <a:cubicBezTo>
                    <a:pt x="35" y="138"/>
                    <a:pt x="34" y="142"/>
                    <a:pt x="35" y="145"/>
                  </a:cubicBezTo>
                  <a:cubicBezTo>
                    <a:pt x="47" y="168"/>
                    <a:pt x="36" y="162"/>
                    <a:pt x="33" y="158"/>
                  </a:cubicBezTo>
                  <a:cubicBezTo>
                    <a:pt x="22" y="142"/>
                    <a:pt x="33" y="133"/>
                    <a:pt x="32" y="128"/>
                  </a:cubicBezTo>
                  <a:cubicBezTo>
                    <a:pt x="27" y="108"/>
                    <a:pt x="42" y="100"/>
                    <a:pt x="44" y="97"/>
                  </a:cubicBezTo>
                  <a:cubicBezTo>
                    <a:pt x="46" y="93"/>
                    <a:pt x="45" y="92"/>
                    <a:pt x="46" y="86"/>
                  </a:cubicBezTo>
                  <a:cubicBezTo>
                    <a:pt x="48" y="72"/>
                    <a:pt x="55" y="79"/>
                    <a:pt x="55" y="84"/>
                  </a:cubicBezTo>
                  <a:cubicBezTo>
                    <a:pt x="53" y="100"/>
                    <a:pt x="63" y="88"/>
                    <a:pt x="67" y="83"/>
                  </a:cubicBezTo>
                  <a:cubicBezTo>
                    <a:pt x="78" y="68"/>
                    <a:pt x="77" y="84"/>
                    <a:pt x="75" y="87"/>
                  </a:cubicBezTo>
                  <a:cubicBezTo>
                    <a:pt x="72" y="89"/>
                    <a:pt x="71" y="93"/>
                    <a:pt x="71" y="95"/>
                  </a:cubicBezTo>
                  <a:cubicBezTo>
                    <a:pt x="74" y="103"/>
                    <a:pt x="69" y="111"/>
                    <a:pt x="67" y="112"/>
                  </a:cubicBezTo>
                  <a:cubicBezTo>
                    <a:pt x="66" y="112"/>
                    <a:pt x="61" y="114"/>
                    <a:pt x="61" y="121"/>
                  </a:cubicBezTo>
                  <a:cubicBezTo>
                    <a:pt x="61" y="127"/>
                    <a:pt x="69" y="139"/>
                    <a:pt x="69" y="143"/>
                  </a:cubicBezTo>
                  <a:cubicBezTo>
                    <a:pt x="69" y="178"/>
                    <a:pt x="84" y="181"/>
                    <a:pt x="91" y="180"/>
                  </a:cubicBezTo>
                  <a:cubicBezTo>
                    <a:pt x="98" y="179"/>
                    <a:pt x="159" y="177"/>
                    <a:pt x="185" y="175"/>
                  </a:cubicBezTo>
                  <a:cubicBezTo>
                    <a:pt x="210" y="173"/>
                    <a:pt x="193" y="166"/>
                    <a:pt x="186" y="166"/>
                  </a:cubicBezTo>
                  <a:close/>
                  <a:moveTo>
                    <a:pt x="165" y="60"/>
                  </a:moveTo>
                  <a:cubicBezTo>
                    <a:pt x="203" y="61"/>
                    <a:pt x="185" y="64"/>
                    <a:pt x="182" y="66"/>
                  </a:cubicBezTo>
                  <a:cubicBezTo>
                    <a:pt x="178" y="68"/>
                    <a:pt x="182" y="66"/>
                    <a:pt x="167" y="65"/>
                  </a:cubicBezTo>
                  <a:cubicBezTo>
                    <a:pt x="152" y="65"/>
                    <a:pt x="165" y="60"/>
                    <a:pt x="165" y="60"/>
                  </a:cubicBezTo>
                  <a:close/>
                  <a:moveTo>
                    <a:pt x="114" y="50"/>
                  </a:moveTo>
                  <a:cubicBezTo>
                    <a:pt x="121" y="55"/>
                    <a:pt x="113" y="61"/>
                    <a:pt x="113" y="61"/>
                  </a:cubicBezTo>
                  <a:cubicBezTo>
                    <a:pt x="113" y="61"/>
                    <a:pt x="108" y="70"/>
                    <a:pt x="112" y="78"/>
                  </a:cubicBezTo>
                  <a:cubicBezTo>
                    <a:pt x="116" y="87"/>
                    <a:pt x="116" y="97"/>
                    <a:pt x="108" y="87"/>
                  </a:cubicBezTo>
                  <a:cubicBezTo>
                    <a:pt x="100" y="78"/>
                    <a:pt x="105" y="58"/>
                    <a:pt x="107" y="53"/>
                  </a:cubicBezTo>
                  <a:cubicBezTo>
                    <a:pt x="107" y="53"/>
                    <a:pt x="107" y="44"/>
                    <a:pt x="114" y="50"/>
                  </a:cubicBezTo>
                  <a:close/>
                  <a:moveTo>
                    <a:pt x="83" y="29"/>
                  </a:moveTo>
                  <a:cubicBezTo>
                    <a:pt x="83" y="25"/>
                    <a:pt x="89" y="26"/>
                    <a:pt x="89" y="26"/>
                  </a:cubicBezTo>
                  <a:cubicBezTo>
                    <a:pt x="89" y="26"/>
                    <a:pt x="99" y="30"/>
                    <a:pt x="104" y="30"/>
                  </a:cubicBezTo>
                  <a:cubicBezTo>
                    <a:pt x="108" y="29"/>
                    <a:pt x="114" y="35"/>
                    <a:pt x="105" y="35"/>
                  </a:cubicBezTo>
                  <a:cubicBezTo>
                    <a:pt x="96" y="35"/>
                    <a:pt x="82" y="39"/>
                    <a:pt x="83" y="29"/>
                  </a:cubicBezTo>
                  <a:close/>
                  <a:moveTo>
                    <a:pt x="61" y="72"/>
                  </a:moveTo>
                  <a:cubicBezTo>
                    <a:pt x="55" y="72"/>
                    <a:pt x="16" y="87"/>
                    <a:pt x="16" y="48"/>
                  </a:cubicBezTo>
                  <a:cubicBezTo>
                    <a:pt x="16" y="39"/>
                    <a:pt x="14" y="31"/>
                    <a:pt x="24" y="37"/>
                  </a:cubicBezTo>
                  <a:cubicBezTo>
                    <a:pt x="35" y="42"/>
                    <a:pt x="25" y="42"/>
                    <a:pt x="49" y="40"/>
                  </a:cubicBezTo>
                  <a:cubicBezTo>
                    <a:pt x="49" y="40"/>
                    <a:pt x="66" y="41"/>
                    <a:pt x="68" y="40"/>
                  </a:cubicBezTo>
                  <a:cubicBezTo>
                    <a:pt x="71" y="38"/>
                    <a:pt x="69" y="34"/>
                    <a:pt x="74" y="34"/>
                  </a:cubicBezTo>
                  <a:cubicBezTo>
                    <a:pt x="80" y="34"/>
                    <a:pt x="79" y="40"/>
                    <a:pt x="79" y="40"/>
                  </a:cubicBezTo>
                  <a:cubicBezTo>
                    <a:pt x="79" y="40"/>
                    <a:pt x="74" y="46"/>
                    <a:pt x="109" y="41"/>
                  </a:cubicBezTo>
                  <a:cubicBezTo>
                    <a:pt x="113" y="41"/>
                    <a:pt x="117" y="45"/>
                    <a:pt x="108" y="45"/>
                  </a:cubicBezTo>
                  <a:cubicBezTo>
                    <a:pt x="104" y="45"/>
                    <a:pt x="97" y="48"/>
                    <a:pt x="100" y="53"/>
                  </a:cubicBezTo>
                  <a:cubicBezTo>
                    <a:pt x="102" y="58"/>
                    <a:pt x="99" y="93"/>
                    <a:pt x="99" y="93"/>
                  </a:cubicBezTo>
                  <a:cubicBezTo>
                    <a:pt x="99" y="93"/>
                    <a:pt x="97" y="100"/>
                    <a:pt x="94" y="90"/>
                  </a:cubicBezTo>
                  <a:cubicBezTo>
                    <a:pt x="93" y="86"/>
                    <a:pt x="94" y="53"/>
                    <a:pt x="93" y="51"/>
                  </a:cubicBezTo>
                  <a:cubicBezTo>
                    <a:pt x="93" y="48"/>
                    <a:pt x="77" y="45"/>
                    <a:pt x="77" y="57"/>
                  </a:cubicBezTo>
                  <a:cubicBezTo>
                    <a:pt x="77" y="68"/>
                    <a:pt x="73" y="71"/>
                    <a:pt x="61" y="72"/>
                  </a:cubicBezTo>
                  <a:close/>
                  <a:moveTo>
                    <a:pt x="85" y="84"/>
                  </a:moveTo>
                  <a:cubicBezTo>
                    <a:pt x="82" y="88"/>
                    <a:pt x="78" y="90"/>
                    <a:pt x="80" y="82"/>
                  </a:cubicBezTo>
                  <a:cubicBezTo>
                    <a:pt x="81" y="74"/>
                    <a:pt x="83" y="63"/>
                    <a:pt x="83" y="57"/>
                  </a:cubicBezTo>
                  <a:cubicBezTo>
                    <a:pt x="83" y="57"/>
                    <a:pt x="87" y="50"/>
                    <a:pt x="88" y="58"/>
                  </a:cubicBezTo>
                  <a:cubicBezTo>
                    <a:pt x="89" y="66"/>
                    <a:pt x="87" y="81"/>
                    <a:pt x="85" y="84"/>
                  </a:cubicBezTo>
                  <a:close/>
                  <a:moveTo>
                    <a:pt x="102" y="145"/>
                  </a:moveTo>
                  <a:cubicBezTo>
                    <a:pt x="78" y="144"/>
                    <a:pt x="77" y="148"/>
                    <a:pt x="77" y="117"/>
                  </a:cubicBezTo>
                  <a:cubicBezTo>
                    <a:pt x="77" y="86"/>
                    <a:pt x="81" y="93"/>
                    <a:pt x="82" y="96"/>
                  </a:cubicBezTo>
                  <a:cubicBezTo>
                    <a:pt x="82" y="96"/>
                    <a:pt x="90" y="116"/>
                    <a:pt x="111" y="101"/>
                  </a:cubicBezTo>
                  <a:cubicBezTo>
                    <a:pt x="114" y="98"/>
                    <a:pt x="116" y="96"/>
                    <a:pt x="117" y="106"/>
                  </a:cubicBezTo>
                  <a:cubicBezTo>
                    <a:pt x="117" y="117"/>
                    <a:pt x="127" y="145"/>
                    <a:pt x="102" y="145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6" name="Freeform 221"/>
            <p:cNvSpPr/>
            <p:nvPr userDrawn="1"/>
          </p:nvSpPr>
          <p:spPr>
            <a:xfrm>
              <a:off x="348" y="3254"/>
              <a:ext cx="86" cy="102"/>
            </a:xfrm>
            <a:custGeom>
              <a:avLst/>
              <a:gdLst/>
              <a:ahLst/>
              <a:cxnLst>
                <a:cxn ang="0">
                  <a:pos x="2147483647" y="1582678849"/>
                </a:cxn>
                <a:cxn ang="0">
                  <a:pos x="2147483647" y="2147483647"/>
                </a:cxn>
                <a:cxn ang="0">
                  <a:pos x="2147483647" y="1582678849"/>
                </a:cxn>
              </a:cxnLst>
              <a:pathLst>
                <a:path w="17" h="20">
                  <a:moveTo>
                    <a:pt x="14" y="5"/>
                  </a:moveTo>
                  <a:cubicBezTo>
                    <a:pt x="13" y="0"/>
                    <a:pt x="0" y="8"/>
                    <a:pt x="9" y="20"/>
                  </a:cubicBezTo>
                  <a:cubicBezTo>
                    <a:pt x="9" y="20"/>
                    <a:pt x="17" y="17"/>
                    <a:pt x="14" y="5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7" name="Freeform 222"/>
            <p:cNvSpPr/>
            <p:nvPr userDrawn="1"/>
          </p:nvSpPr>
          <p:spPr>
            <a:xfrm>
              <a:off x="267" y="3295"/>
              <a:ext cx="76" cy="136"/>
            </a:xfrm>
            <a:custGeom>
              <a:avLst/>
              <a:gdLst/>
              <a:ahLst/>
              <a:cxnLst>
                <a:cxn ang="0">
                  <a:pos x="1973838104" y="2147483647"/>
                </a:cxn>
                <a:cxn ang="0">
                  <a:pos x="1126546267" y="2147483647"/>
                </a:cxn>
                <a:cxn ang="0">
                  <a:pos x="2147483647" y="2147483647"/>
                </a:cxn>
                <a:cxn ang="0">
                  <a:pos x="2147483647" y="2112127681"/>
                </a:cxn>
                <a:cxn ang="0">
                  <a:pos x="1973838104" y="2147483647"/>
                </a:cxn>
              </a:cxnLst>
              <a:pathLst>
                <a:path w="15" h="27">
                  <a:moveTo>
                    <a:pt x="7" y="10"/>
                  </a:moveTo>
                  <a:cubicBezTo>
                    <a:pt x="0" y="19"/>
                    <a:pt x="2" y="23"/>
                    <a:pt x="4" y="25"/>
                  </a:cubicBezTo>
                  <a:cubicBezTo>
                    <a:pt x="7" y="27"/>
                    <a:pt x="11" y="26"/>
                    <a:pt x="15" y="16"/>
                  </a:cubicBezTo>
                  <a:cubicBezTo>
                    <a:pt x="15" y="16"/>
                    <a:pt x="12" y="11"/>
                    <a:pt x="13" y="8"/>
                  </a:cubicBezTo>
                  <a:cubicBezTo>
                    <a:pt x="15" y="6"/>
                    <a:pt x="14" y="0"/>
                    <a:pt x="7" y="10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8" name="Freeform 223"/>
            <p:cNvSpPr/>
            <p:nvPr userDrawn="1"/>
          </p:nvSpPr>
          <p:spPr>
            <a:xfrm>
              <a:off x="222" y="3022"/>
              <a:ext cx="243" cy="116"/>
            </a:xfrm>
            <a:custGeom>
              <a:avLst/>
              <a:gdLst/>
              <a:ahLst/>
              <a:cxnLst>
                <a:cxn ang="0">
                  <a:pos x="2147483647" y="532076567"/>
                </a:cxn>
                <a:cxn ang="0">
                  <a:pos x="2147483647" y="265863547"/>
                </a:cxn>
                <a:cxn ang="0">
                  <a:pos x="27739313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532076567"/>
                </a:cxn>
              </a:cxnLst>
              <a:pathLst>
                <a:path w="48" h="23">
                  <a:moveTo>
                    <a:pt x="40" y="2"/>
                  </a:moveTo>
                  <a:cubicBezTo>
                    <a:pt x="38" y="3"/>
                    <a:pt x="9" y="1"/>
                    <a:pt x="9" y="1"/>
                  </a:cubicBezTo>
                  <a:cubicBezTo>
                    <a:pt x="5" y="1"/>
                    <a:pt x="1" y="0"/>
                    <a:pt x="1" y="9"/>
                  </a:cubicBezTo>
                  <a:cubicBezTo>
                    <a:pt x="0" y="23"/>
                    <a:pt x="17" y="21"/>
                    <a:pt x="22" y="21"/>
                  </a:cubicBezTo>
                  <a:cubicBezTo>
                    <a:pt x="26" y="21"/>
                    <a:pt x="30" y="18"/>
                    <a:pt x="34" y="20"/>
                  </a:cubicBezTo>
                  <a:cubicBezTo>
                    <a:pt x="34" y="20"/>
                    <a:pt x="38" y="23"/>
                    <a:pt x="40" y="19"/>
                  </a:cubicBezTo>
                  <a:cubicBezTo>
                    <a:pt x="48" y="5"/>
                    <a:pt x="43" y="0"/>
                    <a:pt x="40" y="2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59" name="Freeform 224"/>
            <p:cNvSpPr/>
            <p:nvPr userDrawn="1"/>
          </p:nvSpPr>
          <p:spPr>
            <a:xfrm>
              <a:off x="500" y="3345"/>
              <a:ext cx="177" cy="187"/>
            </a:xfrm>
            <a:custGeom>
              <a:avLst/>
              <a:gdLst/>
              <a:ahLst/>
              <a:cxnLst>
                <a:cxn ang="0">
                  <a:pos x="2147483647" y="555086848"/>
                </a:cxn>
                <a:cxn ang="0">
                  <a:pos x="2147483647" y="555086848"/>
                </a:cxn>
                <a:cxn ang="0">
                  <a:pos x="1105469850" y="2147483647"/>
                </a:cxn>
                <a:cxn ang="0">
                  <a:pos x="2147483647" y="2147483647"/>
                </a:cxn>
                <a:cxn ang="0">
                  <a:pos x="2147483647" y="555086848"/>
                </a:cxn>
              </a:cxnLst>
              <a:pathLst>
                <a:path w="35" h="37">
                  <a:moveTo>
                    <a:pt x="24" y="2"/>
                  </a:moveTo>
                  <a:cubicBezTo>
                    <a:pt x="19" y="3"/>
                    <a:pt x="11" y="2"/>
                    <a:pt x="11" y="2"/>
                  </a:cubicBezTo>
                  <a:cubicBezTo>
                    <a:pt x="0" y="2"/>
                    <a:pt x="5" y="14"/>
                    <a:pt x="4" y="20"/>
                  </a:cubicBezTo>
                  <a:cubicBezTo>
                    <a:pt x="3" y="27"/>
                    <a:pt x="22" y="37"/>
                    <a:pt x="28" y="22"/>
                  </a:cubicBezTo>
                  <a:cubicBezTo>
                    <a:pt x="35" y="7"/>
                    <a:pt x="28" y="0"/>
                    <a:pt x="24" y="2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0" name="Freeform 225"/>
            <p:cNvSpPr/>
            <p:nvPr userDrawn="1"/>
          </p:nvSpPr>
          <p:spPr>
            <a:xfrm>
              <a:off x="905" y="3158"/>
              <a:ext cx="177" cy="36"/>
            </a:xfrm>
            <a:custGeom>
              <a:avLst/>
              <a:gdLst/>
              <a:ahLst/>
              <a:cxnLst>
                <a:cxn ang="0">
                  <a:pos x="1377944813" y="0"/>
                </a:cxn>
                <a:cxn ang="0">
                  <a:pos x="2147483647" y="1733818449"/>
                </a:cxn>
                <a:cxn ang="0">
                  <a:pos x="1377944813" y="0"/>
                </a:cxn>
              </a:cxnLst>
              <a:pathLst>
                <a:path w="35" h="7">
                  <a:moveTo>
                    <a:pt x="5" y="0"/>
                  </a:moveTo>
                  <a:cubicBezTo>
                    <a:pt x="0" y="0"/>
                    <a:pt x="7" y="7"/>
                    <a:pt x="14" y="5"/>
                  </a:cubicBezTo>
                  <a:cubicBezTo>
                    <a:pt x="35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1" name="Freeform 226"/>
            <p:cNvSpPr/>
            <p:nvPr userDrawn="1"/>
          </p:nvSpPr>
          <p:spPr>
            <a:xfrm>
              <a:off x="965" y="3153"/>
              <a:ext cx="137" cy="81"/>
            </a:xfrm>
            <a:custGeom>
              <a:avLst/>
              <a:gdLst/>
              <a:ahLst/>
              <a:cxnLst>
                <a:cxn ang="0">
                  <a:pos x="2071292182" y="2147483647"/>
                </a:cxn>
                <a:cxn ang="0">
                  <a:pos x="2147483647" y="1681778518"/>
                </a:cxn>
                <a:cxn ang="0">
                  <a:pos x="2147483647" y="277393137"/>
                </a:cxn>
                <a:cxn ang="0">
                  <a:pos x="2071292182" y="2147483647"/>
                </a:cxn>
                <a:cxn ang="0">
                  <a:pos x="2071292182" y="2147483647"/>
                </a:cxn>
              </a:cxnLst>
              <a:pathLst>
                <a:path w="27" h="16">
                  <a:moveTo>
                    <a:pt x="7" y="13"/>
                  </a:moveTo>
                  <a:cubicBezTo>
                    <a:pt x="7" y="13"/>
                    <a:pt x="18" y="16"/>
                    <a:pt x="25" y="6"/>
                  </a:cubicBezTo>
                  <a:cubicBezTo>
                    <a:pt x="27" y="2"/>
                    <a:pt x="23" y="0"/>
                    <a:pt x="17" y="1"/>
                  </a:cubicBezTo>
                  <a:cubicBezTo>
                    <a:pt x="13" y="1"/>
                    <a:pt x="14" y="11"/>
                    <a:pt x="7" y="11"/>
                  </a:cubicBezTo>
                  <a:cubicBezTo>
                    <a:pt x="0" y="11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2" name="Freeform 227"/>
            <p:cNvSpPr/>
            <p:nvPr userDrawn="1"/>
          </p:nvSpPr>
          <p:spPr>
            <a:xfrm>
              <a:off x="960" y="3204"/>
              <a:ext cx="177" cy="86"/>
            </a:xfrm>
            <a:custGeom>
              <a:avLst/>
              <a:gdLst/>
              <a:ahLst/>
              <a:cxnLst>
                <a:cxn ang="0">
                  <a:pos x="2147483647" y="1668597178"/>
                </a:cxn>
                <a:cxn ang="0">
                  <a:pos x="2147483647" y="2147483647"/>
                </a:cxn>
                <a:cxn ang="0">
                  <a:pos x="1663700536" y="2147483647"/>
                </a:cxn>
                <a:cxn ang="0">
                  <a:pos x="2147483647" y="2147483647"/>
                </a:cxn>
                <a:cxn ang="0">
                  <a:pos x="2147483647" y="1668597178"/>
                </a:cxn>
              </a:cxnLst>
              <a:pathLst>
                <a:path w="35" h="17">
                  <a:moveTo>
                    <a:pt x="25" y="6"/>
                  </a:moveTo>
                  <a:cubicBezTo>
                    <a:pt x="20" y="12"/>
                    <a:pt x="8" y="10"/>
                    <a:pt x="8" y="10"/>
                  </a:cubicBezTo>
                  <a:cubicBezTo>
                    <a:pt x="8" y="10"/>
                    <a:pt x="0" y="9"/>
                    <a:pt x="6" y="13"/>
                  </a:cubicBezTo>
                  <a:cubicBezTo>
                    <a:pt x="11" y="17"/>
                    <a:pt x="18" y="15"/>
                    <a:pt x="27" y="12"/>
                  </a:cubicBezTo>
                  <a:cubicBezTo>
                    <a:pt x="35" y="8"/>
                    <a:pt x="31" y="0"/>
                    <a:pt x="25" y="6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3" name="Freeform 228"/>
            <p:cNvSpPr/>
            <p:nvPr userDrawn="1"/>
          </p:nvSpPr>
          <p:spPr>
            <a:xfrm>
              <a:off x="844" y="3285"/>
              <a:ext cx="248" cy="60"/>
            </a:xfrm>
            <a:custGeom>
              <a:avLst/>
              <a:gdLst/>
              <a:ahLst/>
              <a:cxnLst>
                <a:cxn ang="0">
                  <a:pos x="2147483647" y="732421875"/>
                </a:cxn>
                <a:cxn ang="0">
                  <a:pos x="2147483647" y="244140625"/>
                </a:cxn>
                <a:cxn ang="0">
                  <a:pos x="1952663008" y="0"/>
                </a:cxn>
                <a:cxn ang="0">
                  <a:pos x="562333658" y="1220703125"/>
                </a:cxn>
                <a:cxn ang="0">
                  <a:pos x="2147483647" y="1953125000"/>
                </a:cxn>
                <a:cxn ang="0">
                  <a:pos x="2147483647" y="1953125000"/>
                </a:cxn>
                <a:cxn ang="0">
                  <a:pos x="2147483647" y="732421875"/>
                </a:cxn>
              </a:cxnLst>
              <a:pathLst>
                <a:path w="49" h="12">
                  <a:moveTo>
                    <a:pt x="40" y="3"/>
                  </a:moveTo>
                  <a:cubicBezTo>
                    <a:pt x="37" y="2"/>
                    <a:pt x="36" y="0"/>
                    <a:pt x="29" y="1"/>
                  </a:cubicBezTo>
                  <a:cubicBezTo>
                    <a:pt x="13" y="4"/>
                    <a:pt x="7" y="0"/>
                    <a:pt x="7" y="0"/>
                  </a:cubicBezTo>
                  <a:cubicBezTo>
                    <a:pt x="7" y="0"/>
                    <a:pt x="0" y="3"/>
                    <a:pt x="2" y="5"/>
                  </a:cubicBezTo>
                  <a:cubicBezTo>
                    <a:pt x="5" y="7"/>
                    <a:pt x="17" y="8"/>
                    <a:pt x="20" y="8"/>
                  </a:cubicBezTo>
                  <a:cubicBezTo>
                    <a:pt x="23" y="8"/>
                    <a:pt x="34" y="12"/>
                    <a:pt x="41" y="8"/>
                  </a:cubicBezTo>
                  <a:cubicBezTo>
                    <a:pt x="49" y="4"/>
                    <a:pt x="44" y="3"/>
                    <a:pt x="40" y="3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4" name="Freeform 229"/>
            <p:cNvSpPr/>
            <p:nvPr userDrawn="1"/>
          </p:nvSpPr>
          <p:spPr>
            <a:xfrm>
              <a:off x="869" y="3340"/>
              <a:ext cx="203" cy="56"/>
            </a:xfrm>
            <a:custGeom>
              <a:avLst/>
              <a:gdLst/>
              <a:ahLst/>
              <a:cxnLst>
                <a:cxn ang="0">
                  <a:pos x="2147483647" y="597351033"/>
                </a:cxn>
                <a:cxn ang="0">
                  <a:pos x="2147483647" y="1192042223"/>
                </a:cxn>
                <a:cxn ang="0">
                  <a:pos x="2147483647" y="888849436"/>
                </a:cxn>
                <a:cxn ang="0">
                  <a:pos x="283783383" y="597351033"/>
                </a:cxn>
                <a:cxn ang="0">
                  <a:pos x="2147483647" y="2147483647"/>
                </a:cxn>
                <a:cxn ang="0">
                  <a:pos x="2147483647" y="597351033"/>
                </a:cxn>
              </a:cxnLst>
              <a:pathLst>
                <a:path w="40" h="11">
                  <a:moveTo>
                    <a:pt x="37" y="2"/>
                  </a:moveTo>
                  <a:cubicBezTo>
                    <a:pt x="34" y="4"/>
                    <a:pt x="30" y="4"/>
                    <a:pt x="26" y="4"/>
                  </a:cubicBezTo>
                  <a:cubicBezTo>
                    <a:pt x="23" y="4"/>
                    <a:pt x="16" y="2"/>
                    <a:pt x="13" y="3"/>
                  </a:cubicBezTo>
                  <a:cubicBezTo>
                    <a:pt x="10" y="4"/>
                    <a:pt x="1" y="2"/>
                    <a:pt x="1" y="2"/>
                  </a:cubicBezTo>
                  <a:cubicBezTo>
                    <a:pt x="0" y="11"/>
                    <a:pt x="30" y="10"/>
                    <a:pt x="35" y="8"/>
                  </a:cubicBezTo>
                  <a:cubicBezTo>
                    <a:pt x="40" y="5"/>
                    <a:pt x="40" y="0"/>
                    <a:pt x="37" y="2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5" name="Freeform 230"/>
            <p:cNvSpPr/>
            <p:nvPr userDrawn="1"/>
          </p:nvSpPr>
          <p:spPr>
            <a:xfrm>
              <a:off x="859" y="3386"/>
              <a:ext cx="207" cy="172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1668597178"/>
                </a:cxn>
                <a:cxn ang="0">
                  <a:pos x="1087129012" y="2147483647"/>
                </a:cxn>
                <a:cxn ang="0">
                  <a:pos x="26850763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pathLst>
                <a:path w="41" h="34">
                  <a:moveTo>
                    <a:pt x="28" y="9"/>
                  </a:moveTo>
                  <a:cubicBezTo>
                    <a:pt x="28" y="6"/>
                    <a:pt x="14" y="0"/>
                    <a:pt x="13" y="6"/>
                  </a:cubicBezTo>
                  <a:cubicBezTo>
                    <a:pt x="11" y="12"/>
                    <a:pt x="4" y="15"/>
                    <a:pt x="4" y="15"/>
                  </a:cubicBezTo>
                  <a:cubicBezTo>
                    <a:pt x="0" y="16"/>
                    <a:pt x="0" y="16"/>
                    <a:pt x="1" y="19"/>
                  </a:cubicBezTo>
                  <a:cubicBezTo>
                    <a:pt x="1" y="22"/>
                    <a:pt x="4" y="24"/>
                    <a:pt x="9" y="19"/>
                  </a:cubicBezTo>
                  <a:cubicBezTo>
                    <a:pt x="17" y="10"/>
                    <a:pt x="17" y="26"/>
                    <a:pt x="17" y="27"/>
                  </a:cubicBezTo>
                  <a:cubicBezTo>
                    <a:pt x="18" y="29"/>
                    <a:pt x="19" y="34"/>
                    <a:pt x="21" y="30"/>
                  </a:cubicBezTo>
                  <a:cubicBezTo>
                    <a:pt x="22" y="26"/>
                    <a:pt x="25" y="14"/>
                    <a:pt x="29" y="19"/>
                  </a:cubicBezTo>
                  <a:cubicBezTo>
                    <a:pt x="35" y="27"/>
                    <a:pt x="41" y="19"/>
                    <a:pt x="39" y="19"/>
                  </a:cubicBezTo>
                  <a:cubicBezTo>
                    <a:pt x="38" y="18"/>
                    <a:pt x="28" y="13"/>
                    <a:pt x="28" y="9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66" name="Freeform 231"/>
            <p:cNvSpPr/>
            <p:nvPr userDrawn="1"/>
          </p:nvSpPr>
          <p:spPr>
            <a:xfrm>
              <a:off x="996" y="3305"/>
              <a:ext cx="126" cy="318"/>
            </a:xfrm>
            <a:custGeom>
              <a:avLst/>
              <a:gdLst/>
              <a:ahLst/>
              <a:cxnLst>
                <a:cxn ang="0">
                  <a:pos x="2147483647" y="536056618"/>
                </a:cxn>
                <a:cxn ang="0">
                  <a:pos x="2147483647" y="2147483647"/>
                </a:cxn>
                <a:cxn ang="0">
                  <a:pos x="1861037811" y="2147483647"/>
                </a:cxn>
                <a:cxn ang="0">
                  <a:pos x="1861037811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1332272945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536056618"/>
                </a:cxn>
                <a:cxn ang="0">
                  <a:pos x="2147483647" y="536056618"/>
                </a:cxn>
              </a:cxnLst>
              <a:pathLst>
                <a:path w="25" h="63">
                  <a:moveTo>
                    <a:pt x="22" y="2"/>
                  </a:moveTo>
                  <a:cubicBezTo>
                    <a:pt x="22" y="2"/>
                    <a:pt x="20" y="15"/>
                    <a:pt x="18" y="17"/>
                  </a:cubicBezTo>
                  <a:cubicBezTo>
                    <a:pt x="15" y="19"/>
                    <a:pt x="10" y="20"/>
                    <a:pt x="7" y="20"/>
                  </a:cubicBezTo>
                  <a:cubicBezTo>
                    <a:pt x="4" y="19"/>
                    <a:pt x="4" y="22"/>
                    <a:pt x="7" y="23"/>
                  </a:cubicBezTo>
                  <a:cubicBezTo>
                    <a:pt x="10" y="24"/>
                    <a:pt x="17" y="29"/>
                    <a:pt x="17" y="34"/>
                  </a:cubicBezTo>
                  <a:cubicBezTo>
                    <a:pt x="17" y="40"/>
                    <a:pt x="17" y="44"/>
                    <a:pt x="12" y="45"/>
                  </a:cubicBezTo>
                  <a:cubicBezTo>
                    <a:pt x="6" y="46"/>
                    <a:pt x="0" y="47"/>
                    <a:pt x="0" y="55"/>
                  </a:cubicBezTo>
                  <a:cubicBezTo>
                    <a:pt x="0" y="55"/>
                    <a:pt x="3" y="57"/>
                    <a:pt x="5" y="58"/>
                  </a:cubicBezTo>
                  <a:cubicBezTo>
                    <a:pt x="8" y="58"/>
                    <a:pt x="14" y="61"/>
                    <a:pt x="16" y="62"/>
                  </a:cubicBezTo>
                  <a:cubicBezTo>
                    <a:pt x="18" y="63"/>
                    <a:pt x="23" y="61"/>
                    <a:pt x="23" y="57"/>
                  </a:cubicBezTo>
                  <a:cubicBezTo>
                    <a:pt x="24" y="52"/>
                    <a:pt x="24" y="20"/>
                    <a:pt x="25" y="14"/>
                  </a:cubicBezTo>
                  <a:cubicBezTo>
                    <a:pt x="25" y="9"/>
                    <a:pt x="25" y="3"/>
                    <a:pt x="25" y="2"/>
                  </a:cubicBezTo>
                  <a:cubicBezTo>
                    <a:pt x="25" y="1"/>
                    <a:pt x="22" y="0"/>
                    <a:pt x="22" y="2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033" name="Group 232"/>
          <p:cNvGrpSpPr/>
          <p:nvPr/>
        </p:nvGrpSpPr>
        <p:grpSpPr>
          <a:xfrm>
            <a:off x="6934200" y="-7937"/>
            <a:ext cx="2317750" cy="2063750"/>
            <a:chOff x="4080" y="-5"/>
            <a:chExt cx="1748" cy="1556"/>
          </a:xfrm>
        </p:grpSpPr>
        <p:sp>
          <p:nvSpPr>
            <p:cNvPr id="1039" name="Freeform 233"/>
            <p:cNvSpPr/>
            <p:nvPr userDrawn="1"/>
          </p:nvSpPr>
          <p:spPr>
            <a:xfrm>
              <a:off x="4161" y="-5"/>
              <a:ext cx="1586" cy="1443"/>
            </a:xfrm>
            <a:custGeom>
              <a:avLst/>
              <a:gdLst/>
              <a:ahLst/>
              <a:cxnLst>
                <a:cxn ang="0">
                  <a:pos x="8331801" y="1494031"/>
                </a:cxn>
                <a:cxn ang="0">
                  <a:pos x="3973040" y="25451068"/>
                </a:cxn>
                <a:cxn ang="0">
                  <a:pos x="9068237" y="141033190"/>
                </a:cxn>
                <a:cxn ang="0">
                  <a:pos x="19507963" y="164024698"/>
                </a:cxn>
                <a:cxn ang="0">
                  <a:pos x="57006589" y="172922776"/>
                </a:cxn>
                <a:cxn ang="0">
                  <a:pos x="73685856" y="177597701"/>
                </a:cxn>
                <a:cxn ang="0">
                  <a:pos x="187572877" y="170442782"/>
                </a:cxn>
                <a:cxn ang="0">
                  <a:pos x="192326188" y="59937496"/>
                </a:cxn>
                <a:cxn ang="0">
                  <a:pos x="133171552" y="5701125"/>
                </a:cxn>
                <a:cxn ang="0">
                  <a:pos x="89808688" y="10382002"/>
                </a:cxn>
                <a:cxn ang="0">
                  <a:pos x="71421194" y="3958532"/>
                </a:cxn>
                <a:cxn ang="0">
                  <a:pos x="54532185" y="716370"/>
                </a:cxn>
                <a:cxn ang="0">
                  <a:pos x="8331801" y="1494031"/>
                </a:cxn>
              </a:cxnLst>
              <a:pathLst>
                <a:path w="546" h="497">
                  <a:moveTo>
                    <a:pt x="23" y="4"/>
                  </a:moveTo>
                  <a:cubicBezTo>
                    <a:pt x="23" y="4"/>
                    <a:pt x="0" y="34"/>
                    <a:pt x="11" y="71"/>
                  </a:cubicBezTo>
                  <a:cubicBezTo>
                    <a:pt x="19" y="100"/>
                    <a:pt x="25" y="393"/>
                    <a:pt x="25" y="393"/>
                  </a:cubicBezTo>
                  <a:cubicBezTo>
                    <a:pt x="25" y="393"/>
                    <a:pt x="42" y="452"/>
                    <a:pt x="54" y="457"/>
                  </a:cubicBezTo>
                  <a:cubicBezTo>
                    <a:pt x="66" y="462"/>
                    <a:pt x="158" y="482"/>
                    <a:pt x="158" y="482"/>
                  </a:cubicBezTo>
                  <a:cubicBezTo>
                    <a:pt x="158" y="482"/>
                    <a:pt x="191" y="497"/>
                    <a:pt x="204" y="495"/>
                  </a:cubicBezTo>
                  <a:cubicBezTo>
                    <a:pt x="217" y="494"/>
                    <a:pt x="506" y="487"/>
                    <a:pt x="520" y="475"/>
                  </a:cubicBezTo>
                  <a:cubicBezTo>
                    <a:pt x="533" y="463"/>
                    <a:pt x="546" y="218"/>
                    <a:pt x="533" y="167"/>
                  </a:cubicBezTo>
                  <a:cubicBezTo>
                    <a:pt x="520" y="117"/>
                    <a:pt x="404" y="14"/>
                    <a:pt x="369" y="16"/>
                  </a:cubicBezTo>
                  <a:cubicBezTo>
                    <a:pt x="335" y="17"/>
                    <a:pt x="249" y="29"/>
                    <a:pt x="249" y="29"/>
                  </a:cubicBezTo>
                  <a:lnTo>
                    <a:pt x="198" y="11"/>
                  </a:lnTo>
                  <a:lnTo>
                    <a:pt x="151" y="2"/>
                  </a:lnTo>
                  <a:cubicBezTo>
                    <a:pt x="151" y="2"/>
                    <a:pt x="79" y="0"/>
                    <a:pt x="23" y="4"/>
                  </a:cubicBez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040" name="Group 234"/>
            <p:cNvGrpSpPr/>
            <p:nvPr userDrawn="1"/>
          </p:nvGrpSpPr>
          <p:grpSpPr>
            <a:xfrm>
              <a:off x="4080" y="0"/>
              <a:ext cx="1748" cy="1551"/>
              <a:chOff x="2918" y="18"/>
              <a:chExt cx="2958" cy="2699"/>
            </a:xfrm>
          </p:grpSpPr>
          <p:sp>
            <p:nvSpPr>
              <p:cNvPr id="1041" name="Freeform 235"/>
              <p:cNvSpPr/>
              <p:nvPr/>
            </p:nvSpPr>
            <p:spPr>
              <a:xfrm>
                <a:off x="3060" y="18"/>
                <a:ext cx="490" cy="187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pathLst>
                  <a:path w="97" h="37">
                    <a:moveTo>
                      <a:pt x="71" y="25"/>
                    </a:moveTo>
                    <a:cubicBezTo>
                      <a:pt x="81" y="22"/>
                      <a:pt x="87" y="21"/>
                      <a:pt x="91" y="20"/>
                    </a:cubicBezTo>
                    <a:cubicBezTo>
                      <a:pt x="91" y="19"/>
                      <a:pt x="91" y="19"/>
                      <a:pt x="92" y="17"/>
                    </a:cubicBezTo>
                    <a:cubicBezTo>
                      <a:pt x="97" y="11"/>
                      <a:pt x="95" y="4"/>
                      <a:pt x="88" y="0"/>
                    </a:cubicBezTo>
                    <a:lnTo>
                      <a:pt x="25" y="0"/>
                    </a:lnTo>
                    <a:cubicBezTo>
                      <a:pt x="10" y="3"/>
                      <a:pt x="0" y="10"/>
                      <a:pt x="10" y="22"/>
                    </a:cubicBezTo>
                    <a:cubicBezTo>
                      <a:pt x="10" y="22"/>
                      <a:pt x="28" y="37"/>
                      <a:pt x="71" y="25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42" name="Freeform 236"/>
              <p:cNvSpPr>
                <a:spLocks noEditPoints="1"/>
              </p:cNvSpPr>
              <p:nvPr/>
            </p:nvSpPr>
            <p:spPr>
              <a:xfrm>
                <a:off x="2918" y="18"/>
                <a:ext cx="2958" cy="2699"/>
              </a:xfrm>
              <a:custGeom>
                <a:avLst/>
                <a:gdLst/>
                <a:ahLst/>
                <a:cxnLst>
                  <a:cxn ang="0">
                    <a:pos x="2147483647" y="271325941"/>
                  </a:cxn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pathLst>
                  <a:path w="585" h="534">
                    <a:moveTo>
                      <a:pt x="554" y="76"/>
                    </a:moveTo>
                    <a:cubicBezTo>
                      <a:pt x="551" y="32"/>
                      <a:pt x="543" y="9"/>
                      <a:pt x="504" y="1"/>
                    </a:cubicBezTo>
                    <a:cubicBezTo>
                      <a:pt x="500" y="1"/>
                      <a:pt x="494" y="0"/>
                      <a:pt x="486" y="0"/>
                    </a:cubicBezTo>
                    <a:lnTo>
                      <a:pt x="157" y="0"/>
                    </a:lnTo>
                    <a:cubicBezTo>
                      <a:pt x="156" y="5"/>
                      <a:pt x="153" y="17"/>
                      <a:pt x="158" y="17"/>
                    </a:cubicBezTo>
                    <a:cubicBezTo>
                      <a:pt x="171" y="17"/>
                      <a:pt x="223" y="21"/>
                      <a:pt x="225" y="21"/>
                    </a:cubicBezTo>
                    <a:cubicBezTo>
                      <a:pt x="226" y="21"/>
                      <a:pt x="250" y="16"/>
                      <a:pt x="237" y="28"/>
                    </a:cubicBezTo>
                    <a:cubicBezTo>
                      <a:pt x="223" y="41"/>
                      <a:pt x="192" y="41"/>
                      <a:pt x="174" y="39"/>
                    </a:cubicBezTo>
                    <a:cubicBezTo>
                      <a:pt x="131" y="36"/>
                      <a:pt x="152" y="56"/>
                      <a:pt x="168" y="56"/>
                    </a:cubicBezTo>
                    <a:cubicBezTo>
                      <a:pt x="218" y="56"/>
                      <a:pt x="228" y="68"/>
                      <a:pt x="207" y="71"/>
                    </a:cubicBezTo>
                    <a:cubicBezTo>
                      <a:pt x="186" y="74"/>
                      <a:pt x="182" y="73"/>
                      <a:pt x="162" y="76"/>
                    </a:cubicBezTo>
                    <a:cubicBezTo>
                      <a:pt x="7" y="101"/>
                      <a:pt x="59" y="60"/>
                      <a:pt x="74" y="60"/>
                    </a:cubicBezTo>
                    <a:cubicBezTo>
                      <a:pt x="139" y="59"/>
                      <a:pt x="123" y="37"/>
                      <a:pt x="107" y="42"/>
                    </a:cubicBezTo>
                    <a:cubicBezTo>
                      <a:pt x="91" y="46"/>
                      <a:pt x="34" y="27"/>
                      <a:pt x="26" y="63"/>
                    </a:cubicBezTo>
                    <a:cubicBezTo>
                      <a:pt x="19" y="100"/>
                      <a:pt x="42" y="282"/>
                      <a:pt x="36" y="317"/>
                    </a:cubicBezTo>
                    <a:cubicBezTo>
                      <a:pt x="0" y="534"/>
                      <a:pt x="199" y="487"/>
                      <a:pt x="199" y="487"/>
                    </a:cubicBezTo>
                    <a:cubicBezTo>
                      <a:pt x="156" y="453"/>
                      <a:pt x="174" y="421"/>
                      <a:pt x="171" y="403"/>
                    </a:cubicBezTo>
                    <a:cubicBezTo>
                      <a:pt x="161" y="345"/>
                      <a:pt x="154" y="337"/>
                      <a:pt x="144" y="341"/>
                    </a:cubicBezTo>
                    <a:cubicBezTo>
                      <a:pt x="121" y="352"/>
                      <a:pt x="123" y="358"/>
                      <a:pt x="126" y="367"/>
                    </a:cubicBezTo>
                    <a:cubicBezTo>
                      <a:pt x="142" y="416"/>
                      <a:pt x="105" y="376"/>
                      <a:pt x="105" y="376"/>
                    </a:cubicBezTo>
                    <a:cubicBezTo>
                      <a:pt x="98" y="380"/>
                      <a:pt x="95" y="390"/>
                      <a:pt x="99" y="399"/>
                    </a:cubicBezTo>
                    <a:cubicBezTo>
                      <a:pt x="131" y="463"/>
                      <a:pt x="101" y="446"/>
                      <a:pt x="94" y="435"/>
                    </a:cubicBezTo>
                    <a:cubicBezTo>
                      <a:pt x="61" y="390"/>
                      <a:pt x="92" y="366"/>
                      <a:pt x="88" y="352"/>
                    </a:cubicBezTo>
                    <a:cubicBezTo>
                      <a:pt x="75" y="295"/>
                      <a:pt x="118" y="274"/>
                      <a:pt x="124" y="265"/>
                    </a:cubicBezTo>
                    <a:cubicBezTo>
                      <a:pt x="130" y="256"/>
                      <a:pt x="127" y="253"/>
                      <a:pt x="129" y="234"/>
                    </a:cubicBezTo>
                    <a:cubicBezTo>
                      <a:pt x="136" y="195"/>
                      <a:pt x="155" y="216"/>
                      <a:pt x="153" y="228"/>
                    </a:cubicBezTo>
                    <a:cubicBezTo>
                      <a:pt x="148" y="274"/>
                      <a:pt x="176" y="242"/>
                      <a:pt x="186" y="228"/>
                    </a:cubicBezTo>
                    <a:cubicBezTo>
                      <a:pt x="218" y="186"/>
                      <a:pt x="214" y="229"/>
                      <a:pt x="209" y="237"/>
                    </a:cubicBezTo>
                    <a:cubicBezTo>
                      <a:pt x="203" y="244"/>
                      <a:pt x="198" y="255"/>
                      <a:pt x="200" y="260"/>
                    </a:cubicBezTo>
                    <a:cubicBezTo>
                      <a:pt x="208" y="283"/>
                      <a:pt x="193" y="305"/>
                      <a:pt x="188" y="306"/>
                    </a:cubicBezTo>
                    <a:cubicBezTo>
                      <a:pt x="184" y="308"/>
                      <a:pt x="170" y="314"/>
                      <a:pt x="170" y="332"/>
                    </a:cubicBezTo>
                    <a:cubicBezTo>
                      <a:pt x="171" y="350"/>
                      <a:pt x="192" y="382"/>
                      <a:pt x="192" y="395"/>
                    </a:cubicBezTo>
                    <a:cubicBezTo>
                      <a:pt x="193" y="492"/>
                      <a:pt x="236" y="499"/>
                      <a:pt x="255" y="497"/>
                    </a:cubicBezTo>
                    <a:cubicBezTo>
                      <a:pt x="275" y="496"/>
                      <a:pt x="445" y="490"/>
                      <a:pt x="515" y="483"/>
                    </a:cubicBezTo>
                    <a:cubicBezTo>
                      <a:pt x="585" y="477"/>
                      <a:pt x="538" y="458"/>
                      <a:pt x="518" y="458"/>
                    </a:cubicBezTo>
                    <a:cubicBezTo>
                      <a:pt x="467" y="458"/>
                      <a:pt x="454" y="427"/>
                      <a:pt x="454" y="427"/>
                    </a:cubicBezTo>
                    <a:cubicBezTo>
                      <a:pt x="454" y="427"/>
                      <a:pt x="453" y="405"/>
                      <a:pt x="431" y="400"/>
                    </a:cubicBezTo>
                    <a:cubicBezTo>
                      <a:pt x="376" y="385"/>
                      <a:pt x="411" y="353"/>
                      <a:pt x="425" y="345"/>
                    </a:cubicBezTo>
                    <a:cubicBezTo>
                      <a:pt x="438" y="338"/>
                      <a:pt x="430" y="335"/>
                      <a:pt x="420" y="329"/>
                    </a:cubicBezTo>
                    <a:cubicBezTo>
                      <a:pt x="398" y="316"/>
                      <a:pt x="394" y="300"/>
                      <a:pt x="396" y="270"/>
                    </a:cubicBezTo>
                    <a:cubicBezTo>
                      <a:pt x="397" y="240"/>
                      <a:pt x="416" y="249"/>
                      <a:pt x="416" y="249"/>
                    </a:cubicBezTo>
                    <a:cubicBezTo>
                      <a:pt x="416" y="249"/>
                      <a:pt x="448" y="262"/>
                      <a:pt x="460" y="256"/>
                    </a:cubicBezTo>
                    <a:cubicBezTo>
                      <a:pt x="472" y="250"/>
                      <a:pt x="467" y="239"/>
                      <a:pt x="461" y="244"/>
                    </a:cubicBezTo>
                    <a:cubicBezTo>
                      <a:pt x="455" y="248"/>
                      <a:pt x="412" y="244"/>
                      <a:pt x="407" y="223"/>
                    </a:cubicBezTo>
                    <a:cubicBezTo>
                      <a:pt x="403" y="202"/>
                      <a:pt x="418" y="213"/>
                      <a:pt x="422" y="214"/>
                    </a:cubicBezTo>
                    <a:cubicBezTo>
                      <a:pt x="427" y="216"/>
                      <a:pt x="427" y="220"/>
                      <a:pt x="439" y="226"/>
                    </a:cubicBezTo>
                    <a:cubicBezTo>
                      <a:pt x="468" y="241"/>
                      <a:pt x="454" y="224"/>
                      <a:pt x="454" y="224"/>
                    </a:cubicBezTo>
                    <a:cubicBezTo>
                      <a:pt x="454" y="224"/>
                      <a:pt x="454" y="224"/>
                      <a:pt x="438" y="209"/>
                    </a:cubicBezTo>
                    <a:cubicBezTo>
                      <a:pt x="423" y="194"/>
                      <a:pt x="406" y="199"/>
                      <a:pt x="389" y="199"/>
                    </a:cubicBezTo>
                    <a:cubicBezTo>
                      <a:pt x="373" y="199"/>
                      <a:pt x="376" y="211"/>
                      <a:pt x="376" y="211"/>
                    </a:cubicBezTo>
                    <a:cubicBezTo>
                      <a:pt x="376" y="211"/>
                      <a:pt x="373" y="242"/>
                      <a:pt x="370" y="291"/>
                    </a:cubicBezTo>
                    <a:cubicBezTo>
                      <a:pt x="368" y="341"/>
                      <a:pt x="360" y="347"/>
                      <a:pt x="357" y="343"/>
                    </a:cubicBezTo>
                    <a:cubicBezTo>
                      <a:pt x="354" y="338"/>
                      <a:pt x="350" y="313"/>
                      <a:pt x="350" y="305"/>
                    </a:cubicBezTo>
                    <a:cubicBezTo>
                      <a:pt x="350" y="298"/>
                      <a:pt x="345" y="264"/>
                      <a:pt x="347" y="230"/>
                    </a:cubicBezTo>
                    <a:cubicBezTo>
                      <a:pt x="350" y="195"/>
                      <a:pt x="356" y="210"/>
                      <a:pt x="334" y="201"/>
                    </a:cubicBezTo>
                    <a:cubicBezTo>
                      <a:pt x="311" y="192"/>
                      <a:pt x="323" y="182"/>
                      <a:pt x="331" y="182"/>
                    </a:cubicBezTo>
                    <a:cubicBezTo>
                      <a:pt x="338" y="182"/>
                      <a:pt x="350" y="189"/>
                      <a:pt x="352" y="181"/>
                    </a:cubicBezTo>
                    <a:cubicBezTo>
                      <a:pt x="356" y="160"/>
                      <a:pt x="359" y="141"/>
                      <a:pt x="347" y="136"/>
                    </a:cubicBezTo>
                    <a:cubicBezTo>
                      <a:pt x="322" y="127"/>
                      <a:pt x="332" y="121"/>
                      <a:pt x="341" y="118"/>
                    </a:cubicBezTo>
                    <a:cubicBezTo>
                      <a:pt x="350" y="115"/>
                      <a:pt x="352" y="94"/>
                      <a:pt x="339" y="99"/>
                    </a:cubicBezTo>
                    <a:cubicBezTo>
                      <a:pt x="313" y="107"/>
                      <a:pt x="316" y="85"/>
                      <a:pt x="321" y="82"/>
                    </a:cubicBezTo>
                    <a:cubicBezTo>
                      <a:pt x="325" y="79"/>
                      <a:pt x="334" y="83"/>
                      <a:pt x="331" y="62"/>
                    </a:cubicBezTo>
                    <a:cubicBezTo>
                      <a:pt x="328" y="41"/>
                      <a:pt x="347" y="34"/>
                      <a:pt x="351" y="53"/>
                    </a:cubicBezTo>
                    <a:cubicBezTo>
                      <a:pt x="354" y="73"/>
                      <a:pt x="363" y="112"/>
                      <a:pt x="369" y="103"/>
                    </a:cubicBezTo>
                    <a:cubicBezTo>
                      <a:pt x="375" y="94"/>
                      <a:pt x="385" y="57"/>
                      <a:pt x="395" y="41"/>
                    </a:cubicBezTo>
                    <a:cubicBezTo>
                      <a:pt x="406" y="24"/>
                      <a:pt x="418" y="38"/>
                      <a:pt x="415" y="47"/>
                    </a:cubicBezTo>
                    <a:cubicBezTo>
                      <a:pt x="401" y="88"/>
                      <a:pt x="426" y="90"/>
                      <a:pt x="426" y="90"/>
                    </a:cubicBezTo>
                    <a:cubicBezTo>
                      <a:pt x="426" y="90"/>
                      <a:pt x="423" y="96"/>
                      <a:pt x="409" y="95"/>
                    </a:cubicBezTo>
                    <a:cubicBezTo>
                      <a:pt x="382" y="92"/>
                      <a:pt x="393" y="110"/>
                      <a:pt x="405" y="115"/>
                    </a:cubicBezTo>
                    <a:cubicBezTo>
                      <a:pt x="431" y="124"/>
                      <a:pt x="414" y="130"/>
                      <a:pt x="401" y="130"/>
                    </a:cubicBezTo>
                    <a:cubicBezTo>
                      <a:pt x="387" y="130"/>
                      <a:pt x="381" y="134"/>
                      <a:pt x="378" y="148"/>
                    </a:cubicBezTo>
                    <a:cubicBezTo>
                      <a:pt x="369" y="191"/>
                      <a:pt x="401" y="181"/>
                      <a:pt x="401" y="181"/>
                    </a:cubicBezTo>
                    <a:cubicBezTo>
                      <a:pt x="452" y="195"/>
                      <a:pt x="528" y="188"/>
                      <a:pt x="528" y="188"/>
                    </a:cubicBezTo>
                    <a:cubicBezTo>
                      <a:pt x="543" y="192"/>
                      <a:pt x="552" y="189"/>
                      <a:pt x="558" y="181"/>
                    </a:cubicBezTo>
                    <a:lnTo>
                      <a:pt x="558" y="103"/>
                    </a:lnTo>
                    <a:cubicBezTo>
                      <a:pt x="556" y="93"/>
                      <a:pt x="555" y="84"/>
                      <a:pt x="554" y="76"/>
                    </a:cubicBezTo>
                    <a:close/>
                    <a:moveTo>
                      <a:pt x="231" y="77"/>
                    </a:moveTo>
                    <a:cubicBezTo>
                      <a:pt x="233" y="65"/>
                      <a:pt x="249" y="69"/>
                      <a:pt x="249" y="69"/>
                    </a:cubicBezTo>
                    <a:cubicBezTo>
                      <a:pt x="249" y="69"/>
                      <a:pt x="278" y="79"/>
                      <a:pt x="290" y="78"/>
                    </a:cubicBezTo>
                    <a:cubicBezTo>
                      <a:pt x="301" y="76"/>
                      <a:pt x="318" y="93"/>
                      <a:pt x="293" y="93"/>
                    </a:cubicBezTo>
                    <a:cubicBezTo>
                      <a:pt x="267" y="93"/>
                      <a:pt x="228" y="104"/>
                      <a:pt x="231" y="77"/>
                    </a:cubicBezTo>
                    <a:close/>
                    <a:moveTo>
                      <a:pt x="171" y="195"/>
                    </a:moveTo>
                    <a:cubicBezTo>
                      <a:pt x="153" y="195"/>
                      <a:pt x="46" y="237"/>
                      <a:pt x="45" y="128"/>
                    </a:cubicBezTo>
                    <a:cubicBezTo>
                      <a:pt x="45" y="104"/>
                      <a:pt x="39" y="83"/>
                      <a:pt x="69" y="98"/>
                    </a:cubicBezTo>
                    <a:cubicBezTo>
                      <a:pt x="99" y="112"/>
                      <a:pt x="72" y="111"/>
                      <a:pt x="137" y="108"/>
                    </a:cubicBezTo>
                    <a:cubicBezTo>
                      <a:pt x="137" y="108"/>
                      <a:pt x="184" y="110"/>
                      <a:pt x="191" y="106"/>
                    </a:cubicBezTo>
                    <a:cubicBezTo>
                      <a:pt x="199" y="101"/>
                      <a:pt x="192" y="91"/>
                      <a:pt x="207" y="91"/>
                    </a:cubicBezTo>
                    <a:cubicBezTo>
                      <a:pt x="222" y="90"/>
                      <a:pt x="220" y="105"/>
                      <a:pt x="220" y="105"/>
                    </a:cubicBezTo>
                    <a:cubicBezTo>
                      <a:pt x="220" y="105"/>
                      <a:pt x="207" y="124"/>
                      <a:pt x="305" y="111"/>
                    </a:cubicBezTo>
                    <a:cubicBezTo>
                      <a:pt x="317" y="109"/>
                      <a:pt x="327" y="121"/>
                      <a:pt x="302" y="121"/>
                    </a:cubicBezTo>
                    <a:cubicBezTo>
                      <a:pt x="290" y="122"/>
                      <a:pt x="272" y="128"/>
                      <a:pt x="278" y="143"/>
                    </a:cubicBezTo>
                    <a:cubicBezTo>
                      <a:pt x="284" y="158"/>
                      <a:pt x="276" y="256"/>
                      <a:pt x="276" y="256"/>
                    </a:cubicBezTo>
                    <a:cubicBezTo>
                      <a:pt x="276" y="256"/>
                      <a:pt x="271" y="274"/>
                      <a:pt x="262" y="245"/>
                    </a:cubicBezTo>
                    <a:cubicBezTo>
                      <a:pt x="259" y="235"/>
                      <a:pt x="262" y="144"/>
                      <a:pt x="260" y="137"/>
                    </a:cubicBezTo>
                    <a:cubicBezTo>
                      <a:pt x="259" y="129"/>
                      <a:pt x="217" y="122"/>
                      <a:pt x="215" y="154"/>
                    </a:cubicBezTo>
                    <a:cubicBezTo>
                      <a:pt x="214" y="185"/>
                      <a:pt x="205" y="195"/>
                      <a:pt x="171" y="195"/>
                    </a:cubicBezTo>
                    <a:close/>
                    <a:moveTo>
                      <a:pt x="237" y="231"/>
                    </a:moveTo>
                    <a:cubicBezTo>
                      <a:pt x="230" y="240"/>
                      <a:pt x="219" y="247"/>
                      <a:pt x="223" y="225"/>
                    </a:cubicBezTo>
                    <a:cubicBezTo>
                      <a:pt x="228" y="202"/>
                      <a:pt x="232" y="170"/>
                      <a:pt x="232" y="155"/>
                    </a:cubicBezTo>
                    <a:cubicBezTo>
                      <a:pt x="232" y="155"/>
                      <a:pt x="244" y="135"/>
                      <a:pt x="247" y="158"/>
                    </a:cubicBezTo>
                    <a:cubicBezTo>
                      <a:pt x="250" y="181"/>
                      <a:pt x="244" y="221"/>
                      <a:pt x="237" y="231"/>
                    </a:cubicBezTo>
                    <a:close/>
                    <a:moveTo>
                      <a:pt x="326" y="292"/>
                    </a:moveTo>
                    <a:cubicBezTo>
                      <a:pt x="327" y="320"/>
                      <a:pt x="355" y="400"/>
                      <a:pt x="286" y="399"/>
                    </a:cubicBezTo>
                    <a:cubicBezTo>
                      <a:pt x="217" y="398"/>
                      <a:pt x="214" y="409"/>
                      <a:pt x="215" y="321"/>
                    </a:cubicBezTo>
                    <a:cubicBezTo>
                      <a:pt x="216" y="236"/>
                      <a:pt x="225" y="253"/>
                      <a:pt x="230" y="264"/>
                    </a:cubicBezTo>
                    <a:cubicBezTo>
                      <a:pt x="230" y="264"/>
                      <a:pt x="253" y="318"/>
                      <a:pt x="309" y="277"/>
                    </a:cubicBezTo>
                    <a:cubicBezTo>
                      <a:pt x="319" y="269"/>
                      <a:pt x="324" y="263"/>
                      <a:pt x="326" y="292"/>
                    </a:cubicBezTo>
                    <a:close/>
                    <a:moveTo>
                      <a:pt x="318" y="133"/>
                    </a:moveTo>
                    <a:cubicBezTo>
                      <a:pt x="338" y="148"/>
                      <a:pt x="316" y="165"/>
                      <a:pt x="316" y="165"/>
                    </a:cubicBezTo>
                    <a:cubicBezTo>
                      <a:pt x="316" y="165"/>
                      <a:pt x="302" y="189"/>
                      <a:pt x="313" y="213"/>
                    </a:cubicBezTo>
                    <a:cubicBezTo>
                      <a:pt x="324" y="237"/>
                      <a:pt x="324" y="265"/>
                      <a:pt x="301" y="239"/>
                    </a:cubicBezTo>
                    <a:cubicBezTo>
                      <a:pt x="279" y="214"/>
                      <a:pt x="293" y="156"/>
                      <a:pt x="299" y="144"/>
                    </a:cubicBezTo>
                    <a:cubicBezTo>
                      <a:pt x="299" y="144"/>
                      <a:pt x="299" y="118"/>
                      <a:pt x="318" y="133"/>
                    </a:cubicBezTo>
                    <a:close/>
                    <a:moveTo>
                      <a:pt x="507" y="179"/>
                    </a:moveTo>
                    <a:cubicBezTo>
                      <a:pt x="498" y="185"/>
                      <a:pt x="507" y="179"/>
                      <a:pt x="465" y="177"/>
                    </a:cubicBezTo>
                    <a:cubicBezTo>
                      <a:pt x="423" y="176"/>
                      <a:pt x="461" y="162"/>
                      <a:pt x="461" y="162"/>
                    </a:cubicBezTo>
                    <a:cubicBezTo>
                      <a:pt x="565" y="166"/>
                      <a:pt x="516" y="173"/>
                      <a:pt x="507" y="179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43" name="Freeform 237"/>
              <p:cNvSpPr/>
              <p:nvPr/>
            </p:nvSpPr>
            <p:spPr>
              <a:xfrm>
                <a:off x="3621" y="1287"/>
                <a:ext cx="238" cy="283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pathLst>
                  <a:path w="47" h="56">
                    <a:moveTo>
                      <a:pt x="40" y="15"/>
                    </a:moveTo>
                    <a:cubicBezTo>
                      <a:pt x="37" y="0"/>
                      <a:pt x="0" y="23"/>
                      <a:pt x="27" y="56"/>
                    </a:cubicBezTo>
                    <a:cubicBezTo>
                      <a:pt x="27" y="56"/>
                      <a:pt x="47" y="49"/>
                      <a:pt x="40" y="15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44" name="Freeform 238"/>
              <p:cNvSpPr/>
              <p:nvPr/>
            </p:nvSpPr>
            <p:spPr>
              <a:xfrm>
                <a:off x="3403" y="1403"/>
                <a:ext cx="208" cy="379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pathLst>
                  <a:path w="41" h="75">
                    <a:moveTo>
                      <a:pt x="19" y="27"/>
                    </a:moveTo>
                    <a:cubicBezTo>
                      <a:pt x="0" y="54"/>
                      <a:pt x="6" y="63"/>
                      <a:pt x="12" y="69"/>
                    </a:cubicBezTo>
                    <a:cubicBezTo>
                      <a:pt x="18" y="75"/>
                      <a:pt x="30" y="74"/>
                      <a:pt x="40" y="45"/>
                    </a:cubicBezTo>
                    <a:cubicBezTo>
                      <a:pt x="40" y="45"/>
                      <a:pt x="32" y="31"/>
                      <a:pt x="37" y="24"/>
                    </a:cubicBezTo>
                    <a:cubicBezTo>
                      <a:pt x="41" y="16"/>
                      <a:pt x="38" y="0"/>
                      <a:pt x="19" y="27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45" name="Freeform 239"/>
              <p:cNvSpPr/>
              <p:nvPr/>
            </p:nvSpPr>
            <p:spPr>
              <a:xfrm>
                <a:off x="3272" y="645"/>
                <a:ext cx="683" cy="318"/>
              </a:xfrm>
              <a:custGeom>
                <a:avLst/>
                <a:gdLst/>
                <a:ahLst/>
                <a:cxnLst>
                  <a:cxn ang="0">
                    <a:pos x="2147483647" y="1084719008"/>
                  </a:cxn>
                  <a:cxn ang="0">
                    <a:pos x="2147483647" y="1084719008"/>
                  </a:cxn>
                  <a:cxn ang="0">
                    <a:pos x="560119062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1084719008"/>
                  </a:cxn>
                </a:cxnLst>
                <a:pathLst>
                  <a:path w="135" h="63">
                    <a:moveTo>
                      <a:pt x="112" y="4"/>
                    </a:moveTo>
                    <a:cubicBezTo>
                      <a:pt x="105" y="9"/>
                      <a:pt x="24" y="4"/>
                      <a:pt x="24" y="4"/>
                    </a:cubicBezTo>
                    <a:cubicBezTo>
                      <a:pt x="15" y="4"/>
                      <a:pt x="3" y="1"/>
                      <a:pt x="2" y="25"/>
                    </a:cubicBezTo>
                    <a:cubicBezTo>
                      <a:pt x="0" y="63"/>
                      <a:pt x="48" y="58"/>
                      <a:pt x="60" y="58"/>
                    </a:cubicBezTo>
                    <a:cubicBezTo>
                      <a:pt x="72" y="58"/>
                      <a:pt x="84" y="48"/>
                      <a:pt x="96" y="54"/>
                    </a:cubicBezTo>
                    <a:cubicBezTo>
                      <a:pt x="96" y="54"/>
                      <a:pt x="107" y="63"/>
                      <a:pt x="113" y="53"/>
                    </a:cubicBezTo>
                    <a:cubicBezTo>
                      <a:pt x="135" y="13"/>
                      <a:pt x="120" y="0"/>
                      <a:pt x="112" y="4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46" name="Freeform 240"/>
              <p:cNvSpPr/>
              <p:nvPr/>
            </p:nvSpPr>
            <p:spPr>
              <a:xfrm>
                <a:off x="4046" y="1545"/>
                <a:ext cx="490" cy="515"/>
              </a:xfrm>
              <a:custGeom>
                <a:avLst/>
                <a:gdLst/>
                <a:ahLst/>
                <a:cxnLst>
                  <a:cxn ang="0">
                    <a:pos x="2147483647" y="1356088493"/>
                  </a:cxn>
                  <a:cxn ang="0">
                    <a:pos x="2147483647" y="1356088493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1356088493"/>
                  </a:cxn>
                </a:cxnLst>
                <a:pathLst>
                  <a:path w="97" h="102">
                    <a:moveTo>
                      <a:pt x="67" y="5"/>
                    </a:moveTo>
                    <a:cubicBezTo>
                      <a:pt x="55" y="10"/>
                      <a:pt x="31" y="5"/>
                      <a:pt x="31" y="5"/>
                    </a:cubicBezTo>
                    <a:cubicBezTo>
                      <a:pt x="0" y="6"/>
                      <a:pt x="16" y="39"/>
                      <a:pt x="12" y="57"/>
                    </a:cubicBezTo>
                    <a:cubicBezTo>
                      <a:pt x="8" y="76"/>
                      <a:pt x="63" y="102"/>
                      <a:pt x="79" y="62"/>
                    </a:cubicBezTo>
                    <a:cubicBezTo>
                      <a:pt x="97" y="20"/>
                      <a:pt x="79" y="0"/>
                      <a:pt x="67" y="5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47" name="Freeform 241"/>
              <p:cNvSpPr/>
              <p:nvPr/>
            </p:nvSpPr>
            <p:spPr>
              <a:xfrm>
                <a:off x="5173" y="1024"/>
                <a:ext cx="501" cy="96"/>
              </a:xfrm>
              <a:custGeom>
                <a:avLst/>
                <a:gdLst/>
                <a:ahLst/>
                <a:cxnLst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0"/>
                  </a:cxn>
                </a:cxnLst>
                <a:pathLst>
                  <a:path w="99" h="19">
                    <a:moveTo>
                      <a:pt x="15" y="0"/>
                    </a:moveTo>
                    <a:cubicBezTo>
                      <a:pt x="0" y="0"/>
                      <a:pt x="19" y="19"/>
                      <a:pt x="40" y="15"/>
                    </a:cubicBezTo>
                    <a:cubicBezTo>
                      <a:pt x="99" y="1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48" name="Freeform 242"/>
              <p:cNvSpPr/>
              <p:nvPr/>
            </p:nvSpPr>
            <p:spPr>
              <a:xfrm>
                <a:off x="5340" y="1004"/>
                <a:ext cx="385" cy="237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807188301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pathLst>
                  <a:path w="76" h="47">
                    <a:moveTo>
                      <a:pt x="21" y="37"/>
                    </a:moveTo>
                    <a:cubicBezTo>
                      <a:pt x="21" y="37"/>
                      <a:pt x="50" y="47"/>
                      <a:pt x="70" y="17"/>
                    </a:cubicBezTo>
                    <a:cubicBezTo>
                      <a:pt x="76" y="7"/>
                      <a:pt x="65" y="0"/>
                      <a:pt x="48" y="3"/>
                    </a:cubicBezTo>
                    <a:cubicBezTo>
                      <a:pt x="39" y="5"/>
                      <a:pt x="39" y="32"/>
                      <a:pt x="19" y="32"/>
                    </a:cubicBezTo>
                    <a:cubicBezTo>
                      <a:pt x="0" y="32"/>
                      <a:pt x="21" y="37"/>
                      <a:pt x="21" y="37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49" name="Freeform 243"/>
              <p:cNvSpPr/>
              <p:nvPr/>
            </p:nvSpPr>
            <p:spPr>
              <a:xfrm>
                <a:off x="5325" y="1201"/>
                <a:ext cx="415" cy="187"/>
              </a:xfrm>
              <a:custGeom>
                <a:avLst/>
                <a:gdLst/>
                <a:ahLst/>
                <a:cxnLst>
                  <a:cxn ang="0">
                    <a:pos x="2147483647" y="1652647125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  <a:cxn ang="0">
                    <a:pos x="2147483647" y="1652647125"/>
                  </a:cxn>
                </a:cxnLst>
                <a:pathLst>
                  <a:path w="82" h="37">
                    <a:moveTo>
                      <a:pt x="72" y="6"/>
                    </a:moveTo>
                    <a:cubicBezTo>
                      <a:pt x="57" y="23"/>
                      <a:pt x="24" y="17"/>
                      <a:pt x="24" y="17"/>
                    </a:cubicBezTo>
                    <a:cubicBezTo>
                      <a:pt x="24" y="17"/>
                      <a:pt x="0" y="16"/>
                      <a:pt x="17" y="26"/>
                    </a:cubicBezTo>
                    <a:cubicBezTo>
                      <a:pt x="33" y="37"/>
                      <a:pt x="53" y="32"/>
                      <a:pt x="76" y="23"/>
                    </a:cubicBezTo>
                    <a:cubicBezTo>
                      <a:pt x="78" y="22"/>
                      <a:pt x="80" y="21"/>
                      <a:pt x="82" y="20"/>
                    </a:cubicBezTo>
                    <a:lnTo>
                      <a:pt x="82" y="0"/>
                    </a:lnTo>
                    <a:cubicBezTo>
                      <a:pt x="79" y="1"/>
                      <a:pt x="75" y="2"/>
                      <a:pt x="72" y="6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50" name="Freeform 244"/>
              <p:cNvSpPr/>
              <p:nvPr/>
            </p:nvSpPr>
            <p:spPr>
              <a:xfrm>
                <a:off x="5001" y="1378"/>
                <a:ext cx="698" cy="167"/>
              </a:xfrm>
              <a:custGeom>
                <a:avLst/>
                <a:gdLst/>
                <a:ahLst/>
                <a:cxnLst>
                  <a:cxn ang="0">
                    <a:pos x="2147483647" y="276585279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837918244"/>
                  </a:cxn>
                  <a:cxn ang="0">
                    <a:pos x="2147483647" y="276585279"/>
                  </a:cxn>
                </a:cxnLst>
                <a:pathLst>
                  <a:path w="138" h="33">
                    <a:moveTo>
                      <a:pt x="21" y="1"/>
                    </a:moveTo>
                    <a:cubicBezTo>
                      <a:pt x="21" y="1"/>
                      <a:pt x="0" y="8"/>
                      <a:pt x="8" y="14"/>
                    </a:cubicBezTo>
                    <a:cubicBezTo>
                      <a:pt x="15" y="20"/>
                      <a:pt x="48" y="22"/>
                      <a:pt x="57" y="22"/>
                    </a:cubicBezTo>
                    <a:cubicBezTo>
                      <a:pt x="66" y="22"/>
                      <a:pt x="96" y="33"/>
                      <a:pt x="117" y="23"/>
                    </a:cubicBezTo>
                    <a:cubicBezTo>
                      <a:pt x="138" y="12"/>
                      <a:pt x="123" y="9"/>
                      <a:pt x="114" y="8"/>
                    </a:cubicBezTo>
                    <a:cubicBezTo>
                      <a:pt x="105" y="6"/>
                      <a:pt x="102" y="0"/>
                      <a:pt x="82" y="3"/>
                    </a:cubicBezTo>
                    <a:cubicBezTo>
                      <a:pt x="37" y="11"/>
                      <a:pt x="21" y="1"/>
                      <a:pt x="21" y="1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51" name="Freeform 245"/>
              <p:cNvSpPr/>
              <p:nvPr/>
            </p:nvSpPr>
            <p:spPr>
              <a:xfrm>
                <a:off x="5077" y="1540"/>
                <a:ext cx="567" cy="146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1055680070"/>
                  </a:cxn>
                  <a:cxn ang="0">
                    <a:pos x="2147483647" y="2147483647"/>
                  </a:cxn>
                  <a:cxn ang="0">
                    <a:pos x="2147483647" y="1579008653"/>
                  </a:cxn>
                  <a:cxn ang="0">
                    <a:pos x="563487946" y="1055680070"/>
                  </a:cxn>
                  <a:cxn ang="0">
                    <a:pos x="2147483647" y="2147483647"/>
                  </a:cxn>
                </a:cxnLst>
                <a:pathLst>
                  <a:path w="112" h="29">
                    <a:moveTo>
                      <a:pt x="98" y="19"/>
                    </a:moveTo>
                    <a:cubicBezTo>
                      <a:pt x="112" y="13"/>
                      <a:pt x="111" y="0"/>
                      <a:pt x="103" y="4"/>
                    </a:cubicBezTo>
                    <a:cubicBezTo>
                      <a:pt x="96" y="9"/>
                      <a:pt x="83" y="10"/>
                      <a:pt x="74" y="10"/>
                    </a:cubicBezTo>
                    <a:cubicBezTo>
                      <a:pt x="65" y="11"/>
                      <a:pt x="45" y="3"/>
                      <a:pt x="36" y="6"/>
                    </a:cubicBezTo>
                    <a:cubicBezTo>
                      <a:pt x="27" y="9"/>
                      <a:pt x="2" y="4"/>
                      <a:pt x="2" y="4"/>
                    </a:cubicBezTo>
                    <a:cubicBezTo>
                      <a:pt x="0" y="29"/>
                      <a:pt x="83" y="25"/>
                      <a:pt x="98" y="19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52" name="Freeform 246"/>
              <p:cNvSpPr/>
              <p:nvPr/>
            </p:nvSpPr>
            <p:spPr>
              <a:xfrm>
                <a:off x="5042" y="1656"/>
                <a:ext cx="581" cy="480"/>
              </a:xfrm>
              <a:custGeom>
                <a:avLst/>
                <a:gdLst/>
                <a:ahLst/>
                <a:cxnLst>
                  <a:cxn ang="0">
                    <a:pos x="82340699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823406997" y="2147483647"/>
                  </a:cxn>
                </a:cxnLst>
                <a:pathLst>
                  <a:path w="115" h="95">
                    <a:moveTo>
                      <a:pt x="3" y="53"/>
                    </a:moveTo>
                    <a:cubicBezTo>
                      <a:pt x="5" y="60"/>
                      <a:pt x="14" y="68"/>
                      <a:pt x="26" y="54"/>
                    </a:cubicBezTo>
                    <a:cubicBezTo>
                      <a:pt x="48" y="29"/>
                      <a:pt x="48" y="72"/>
                      <a:pt x="50" y="77"/>
                    </a:cubicBezTo>
                    <a:cubicBezTo>
                      <a:pt x="51" y="81"/>
                      <a:pt x="54" y="95"/>
                      <a:pt x="59" y="84"/>
                    </a:cubicBezTo>
                    <a:cubicBezTo>
                      <a:pt x="63" y="74"/>
                      <a:pt x="70" y="39"/>
                      <a:pt x="81" y="52"/>
                    </a:cubicBezTo>
                    <a:cubicBezTo>
                      <a:pt x="100" y="76"/>
                      <a:pt x="115" y="54"/>
                      <a:pt x="111" y="52"/>
                    </a:cubicBezTo>
                    <a:cubicBezTo>
                      <a:pt x="106" y="51"/>
                      <a:pt x="79" y="37"/>
                      <a:pt x="79" y="27"/>
                    </a:cubicBezTo>
                    <a:cubicBezTo>
                      <a:pt x="79" y="16"/>
                      <a:pt x="42" y="0"/>
                      <a:pt x="37" y="16"/>
                    </a:cubicBezTo>
                    <a:cubicBezTo>
                      <a:pt x="33" y="33"/>
                      <a:pt x="12" y="41"/>
                      <a:pt x="12" y="41"/>
                    </a:cubicBezTo>
                    <a:cubicBezTo>
                      <a:pt x="0" y="44"/>
                      <a:pt x="2" y="45"/>
                      <a:pt x="3" y="53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53" name="Freeform 247"/>
              <p:cNvSpPr/>
              <p:nvPr/>
            </p:nvSpPr>
            <p:spPr>
              <a:xfrm>
                <a:off x="5421" y="1464"/>
                <a:ext cx="329" cy="854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  <a:cxn ang="0">
                    <a:pos x="2147483647" y="2147483647"/>
                  </a:cxn>
                </a:cxnLst>
                <a:pathLst>
                  <a:path w="65" h="169">
                    <a:moveTo>
                      <a:pt x="51" y="40"/>
                    </a:moveTo>
                    <a:cubicBezTo>
                      <a:pt x="44" y="46"/>
                      <a:pt x="30" y="49"/>
                      <a:pt x="22" y="49"/>
                    </a:cubicBezTo>
                    <a:cubicBezTo>
                      <a:pt x="13" y="48"/>
                      <a:pt x="14" y="56"/>
                      <a:pt x="22" y="59"/>
                    </a:cubicBezTo>
                    <a:cubicBezTo>
                      <a:pt x="30" y="62"/>
                      <a:pt x="49" y="75"/>
                      <a:pt x="50" y="90"/>
                    </a:cubicBezTo>
                    <a:cubicBezTo>
                      <a:pt x="50" y="104"/>
                      <a:pt x="51" y="115"/>
                      <a:pt x="34" y="118"/>
                    </a:cubicBezTo>
                    <a:cubicBezTo>
                      <a:pt x="18" y="122"/>
                      <a:pt x="3" y="124"/>
                      <a:pt x="0" y="148"/>
                    </a:cubicBezTo>
                    <a:cubicBezTo>
                      <a:pt x="0" y="148"/>
                      <a:pt x="10" y="154"/>
                      <a:pt x="17" y="155"/>
                    </a:cubicBezTo>
                    <a:cubicBezTo>
                      <a:pt x="23" y="155"/>
                      <a:pt x="42" y="163"/>
                      <a:pt x="47" y="166"/>
                    </a:cubicBezTo>
                    <a:cubicBezTo>
                      <a:pt x="51" y="169"/>
                      <a:pt x="58" y="167"/>
                      <a:pt x="63" y="162"/>
                    </a:cubicBezTo>
                    <a:lnTo>
                      <a:pt x="65" y="0"/>
                    </a:lnTo>
                    <a:cubicBezTo>
                      <a:pt x="64" y="8"/>
                      <a:pt x="58" y="36"/>
                      <a:pt x="51" y="40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0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1034" name="Rectangle 248"/>
          <p:cNvSpPr>
            <a:spLocks noGrp="1" noRot="1"/>
          </p:cNvSpPr>
          <p:nvPr>
            <p:ph type="title"/>
          </p:nvPr>
        </p:nvSpPr>
        <p:spPr>
          <a:xfrm>
            <a:off x="298450" y="228600"/>
            <a:ext cx="854075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35" name="Rectangle 249"/>
          <p:cNvSpPr>
            <a:spLocks noGrp="1" noRot="1"/>
          </p:cNvSpPr>
          <p:nvPr>
            <p:ph type="body" idx="1"/>
          </p:nvPr>
        </p:nvSpPr>
        <p:spPr>
          <a:xfrm>
            <a:off x="609600" y="1600200"/>
            <a:ext cx="8153400" cy="44989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418" name="Rectangle 25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98450" y="6245225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19" name="Rectangle 2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1025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20" name="Rectangle 2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0025" y="6245225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C:/Users/Administrator/Desktop/&#20844;&#20307;&#37096;&#29702;&#35770;&#36164;&#26009;/http:/www.37c.com.cn/literature/library/theory/001/0010200106.jpg" TargetMode="External"/><Relationship Id="rId1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oleObject" Target="../embeddings/oleObject1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1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2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" Target="slid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7.jpeg"/><Relationship Id="rId1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audio2.wav"/><Relationship Id="rId3" Type="http://schemas.openxmlformats.org/officeDocument/2006/relationships/audio" Target="../media/audio1.wav"/><Relationship Id="rId2" Type="http://schemas.openxmlformats.org/officeDocument/2006/relationships/image" Target="../media/image51.png"/><Relationship Id="rId1" Type="http://schemas.openxmlformats.org/officeDocument/2006/relationships/oleObject" Target="../embeddings/oleObject2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" Target="slide1.xml"/><Relationship Id="rId1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6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3.wav"/><Relationship Id="rId1" Type="http://schemas.openxmlformats.org/officeDocument/2006/relationships/audio" Target="../media/audio1.wav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oleObject" Target="../embeddings/oleObject3.bin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8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oleObject" Target="../embeddings/oleObject4.bin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2.pn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4.png"/><Relationship Id="rId2" Type="http://schemas.openxmlformats.org/officeDocument/2006/relationships/oleObject" Target="../embeddings/oleObject6.bin"/><Relationship Id="rId1" Type="http://schemas.openxmlformats.org/officeDocument/2006/relationships/image" Target="../media/image73.pn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5.png"/><Relationship Id="rId1" Type="http://schemas.openxmlformats.org/officeDocument/2006/relationships/oleObject" Target="../embeddings/oleObject7.bin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1" Type="http://schemas.openxmlformats.org/officeDocument/2006/relationships/oleObject" Target="../embeddings/oleObject8.bin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7.png"/><Relationship Id="rId1" Type="http://schemas.openxmlformats.org/officeDocument/2006/relationships/oleObject" Target="../embeddings/oleObject9.bin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1" Type="http://schemas.openxmlformats.org/officeDocument/2006/relationships/oleObject" Target="../embeddings/oleObject10.bin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 noRot="1"/>
          </p:cNvSpPr>
          <p:nvPr>
            <p:ph type="ctrTitle"/>
          </p:nvPr>
        </p:nvSpPr>
        <p:spPr>
          <a:xfrm>
            <a:off x="609600" y="1524000"/>
            <a:ext cx="7772400" cy="1143000"/>
          </a:xfrm>
          <a:ln/>
        </p:spPr>
        <p:txBody>
          <a:bodyPr vert="horz" wrap="square" lIns="91440" tIns="45720" rIns="91440" bIns="45720" anchor="ctr" anchorCtr="0"/>
          <a:p>
            <a:pPr eaLnBrk="1" hangingPunct="1">
              <a:buClrTx/>
              <a:buSzTx/>
              <a:buFontTx/>
            </a:pPr>
            <a:r>
              <a:rPr lang="zh-CN" altLang="en-US" sz="11500" dirty="0">
                <a:latin typeface="+mj-lt"/>
                <a:ea typeface="+mj-ea"/>
                <a:cs typeface="+mj-cs"/>
              </a:rPr>
              <a:t>人体结构</a:t>
            </a:r>
            <a:endParaRPr lang="zh-CN" altLang="en-US" sz="11500" dirty="0">
              <a:latin typeface="+mj-lt"/>
              <a:ea typeface="+mj-ea"/>
              <a:cs typeface="+mj-cs"/>
            </a:endParaRPr>
          </a:p>
        </p:txBody>
      </p:sp>
      <p:sp>
        <p:nvSpPr>
          <p:cNvPr id="4099" name="Rectangle 3"/>
          <p:cNvSpPr>
            <a:spLocks noGrp="1" noRot="1"/>
          </p:cNvSpPr>
          <p:nvPr>
            <p:ph type="subTitle" idx="1"/>
          </p:nvPr>
        </p:nvSpPr>
        <p:spPr>
          <a:xfrm>
            <a:off x="1371600" y="4114800"/>
            <a:ext cx="6400800" cy="1143000"/>
          </a:xfrm>
          <a:ln/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80000"/>
              </a:lnSpc>
              <a:buSzTx/>
            </a:pPr>
            <a:r>
              <a:rPr lang="en-US" altLang="zh-CN" sz="800" dirty="0">
                <a:latin typeface="+mn-lt"/>
                <a:ea typeface="+mn-ea"/>
                <a:cs typeface="+mn-cs"/>
              </a:rPr>
              <a:t> </a:t>
            </a:r>
            <a:endParaRPr lang="en-US" altLang="zh-CN" sz="800" dirty="0"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80000"/>
              </a:lnSpc>
              <a:buSzTx/>
            </a:pPr>
            <a:endParaRPr lang="en-US" altLang="zh-CN" sz="800" dirty="0"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80000"/>
              </a:lnSpc>
              <a:buSzTx/>
            </a:pPr>
            <a:endParaRPr lang="en-US" altLang="zh-CN" dirty="0"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80000"/>
              </a:lnSpc>
              <a:buSzTx/>
            </a:pPr>
            <a:endParaRPr lang="en-US" altLang="zh-CN" dirty="0">
              <a:latin typeface="+mn-lt"/>
              <a:ea typeface="+mn-ea"/>
              <a:cs typeface="+mn-cs"/>
            </a:endParaRPr>
          </a:p>
        </p:txBody>
      </p:sp>
      <p:sp>
        <p:nvSpPr>
          <p:cNvPr id="4100" name="Rectangle 5"/>
          <p:cNvSpPr/>
          <p:nvPr/>
        </p:nvSpPr>
        <p:spPr>
          <a:xfrm>
            <a:off x="990600" y="3276600"/>
            <a:ext cx="6026150" cy="11906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1800" b="1" dirty="0">
              <a:solidFill>
                <a:srgbClr val="0000FF"/>
              </a:solidFill>
            </a:endParaRP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1800" b="1" dirty="0">
              <a:solidFill>
                <a:srgbClr val="0000FF"/>
              </a:solidFill>
            </a:endParaRP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600" b="1" dirty="0">
                <a:solidFill>
                  <a:srgbClr val="0000FF"/>
                </a:solidFill>
              </a:rPr>
              <a:t>          </a:t>
            </a:r>
            <a:r>
              <a:rPr lang="zh-CN" altLang="en-US" sz="3600" b="1" dirty="0">
                <a:solidFill>
                  <a:srgbClr val="0000FF"/>
                </a:solidFill>
              </a:rPr>
              <a:t>太原理工大学体育学院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Text Box 2"/>
          <p:cNvSpPr txBox="1"/>
          <p:nvPr/>
        </p:nvSpPr>
        <p:spPr>
          <a:xfrm>
            <a:off x="0" y="381000"/>
            <a:ext cx="2514600" cy="1766888"/>
          </a:xfrm>
          <a:prstGeom prst="rect">
            <a:avLst/>
          </a:prstGeom>
          <a:solidFill>
            <a:srgbClr val="FF3300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4400" b="1" dirty="0">
                <a:solidFill>
                  <a:schemeClr val="bg1"/>
                </a:solidFill>
                <a:latin typeface="宋体" panose="02010600030101010101" pitchFamily="2" charset="-122"/>
              </a:rPr>
              <a:t>长骨分部</a:t>
            </a:r>
            <a:endParaRPr lang="zh-CN" altLang="en-US" sz="4400" b="1" dirty="0">
              <a:solidFill>
                <a:schemeClr val="bg1"/>
              </a:solidFill>
              <a:latin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4400" b="1" dirty="0">
                <a:solidFill>
                  <a:schemeClr val="bg1"/>
                </a:solidFill>
                <a:latin typeface="宋体" panose="02010600030101010101" pitchFamily="2" charset="-122"/>
              </a:rPr>
              <a:t>示意图</a:t>
            </a:r>
            <a:endParaRPr lang="zh-CN" altLang="en-US" sz="4400" b="1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pic>
        <p:nvPicPr>
          <p:cNvPr id="13315" name="Picture 3" descr="d7 copy"/>
          <p:cNvPicPr>
            <a:picLocks noChangeAspect="1"/>
          </p:cNvPicPr>
          <p:nvPr/>
        </p:nvPicPr>
        <p:blipFill>
          <a:blip r:embed="rId1">
            <a:lum bright="12000"/>
          </a:blip>
          <a:srcRect l="7956" t="3262" r="72383" b="16115"/>
          <a:stretch>
            <a:fillRect/>
          </a:stretch>
        </p:blipFill>
        <p:spPr>
          <a:xfrm>
            <a:off x="4572000" y="0"/>
            <a:ext cx="17526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6" name="Text Box 4"/>
          <p:cNvSpPr txBox="1"/>
          <p:nvPr/>
        </p:nvSpPr>
        <p:spPr>
          <a:xfrm>
            <a:off x="3124200" y="457200"/>
            <a:ext cx="32004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3600" b="1" dirty="0">
                <a:latin typeface="宋体" panose="02010600030101010101" pitchFamily="2" charset="-122"/>
              </a:rPr>
              <a:t>骨骺</a:t>
            </a:r>
            <a:endParaRPr lang="zh-CN" altLang="en-US" sz="4400" b="1" dirty="0">
              <a:latin typeface="宋体" panose="02010600030101010101" pitchFamily="2" charset="-122"/>
            </a:endParaRPr>
          </a:p>
        </p:txBody>
      </p:sp>
      <p:sp>
        <p:nvSpPr>
          <p:cNvPr id="13317" name="AutoShape 5"/>
          <p:cNvSpPr/>
          <p:nvPr/>
        </p:nvSpPr>
        <p:spPr>
          <a:xfrm rot="-28970" flipH="1">
            <a:off x="4191000" y="1600200"/>
            <a:ext cx="687388" cy="3508375"/>
          </a:xfrm>
          <a:prstGeom prst="rightBrace">
            <a:avLst>
              <a:gd name="adj1" fmla="val 42532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13318" name="Text Box 6"/>
          <p:cNvSpPr txBox="1"/>
          <p:nvPr/>
        </p:nvSpPr>
        <p:spPr>
          <a:xfrm>
            <a:off x="3048000" y="3124200"/>
            <a:ext cx="19050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3600" b="1" dirty="0">
                <a:latin typeface="宋体" panose="02010600030101010101" pitchFamily="2" charset="-122"/>
              </a:rPr>
              <a:t>骨干</a:t>
            </a:r>
            <a:endParaRPr lang="zh-CN" altLang="en-US" sz="3600" b="1" dirty="0">
              <a:latin typeface="宋体" panose="02010600030101010101" pitchFamily="2" charset="-122"/>
            </a:endParaRPr>
          </a:p>
        </p:txBody>
      </p:sp>
      <p:sp>
        <p:nvSpPr>
          <p:cNvPr id="13319" name="Text Box 7"/>
          <p:cNvSpPr txBox="1"/>
          <p:nvPr/>
        </p:nvSpPr>
        <p:spPr>
          <a:xfrm>
            <a:off x="5181600" y="457200"/>
            <a:ext cx="41910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4400" b="1" dirty="0">
                <a:latin typeface="Times New Roman" panose="02020603050405020304" pitchFamily="18" charset="0"/>
              </a:rPr>
              <a:t>——</a:t>
            </a:r>
            <a:r>
              <a:rPr lang="zh-CN" altLang="en-US" sz="3600" b="1" dirty="0">
                <a:latin typeface="宋体" panose="02010600030101010101" pitchFamily="2" charset="-122"/>
              </a:rPr>
              <a:t>骨松质</a:t>
            </a:r>
            <a:endParaRPr lang="zh-CN" altLang="en-US" sz="3600" b="1" dirty="0">
              <a:latin typeface="宋体" panose="02010600030101010101" pitchFamily="2" charset="-122"/>
            </a:endParaRPr>
          </a:p>
        </p:txBody>
      </p:sp>
      <p:sp>
        <p:nvSpPr>
          <p:cNvPr id="13320" name="Text Box 8"/>
          <p:cNvSpPr txBox="1"/>
          <p:nvPr/>
        </p:nvSpPr>
        <p:spPr>
          <a:xfrm>
            <a:off x="3048000" y="5715000"/>
            <a:ext cx="32004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3600" b="1" dirty="0">
                <a:latin typeface="宋体" panose="02010600030101010101" pitchFamily="2" charset="-122"/>
              </a:rPr>
              <a:t>骨骺</a:t>
            </a:r>
            <a:endParaRPr lang="zh-CN" altLang="en-US" sz="4400" b="1" dirty="0">
              <a:latin typeface="宋体" panose="02010600030101010101" pitchFamily="2" charset="-122"/>
            </a:endParaRPr>
          </a:p>
        </p:txBody>
      </p:sp>
      <p:sp>
        <p:nvSpPr>
          <p:cNvPr id="13321" name="Text Box 9"/>
          <p:cNvSpPr txBox="1"/>
          <p:nvPr/>
        </p:nvSpPr>
        <p:spPr>
          <a:xfrm>
            <a:off x="5029200" y="2743200"/>
            <a:ext cx="31242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4400" b="1" dirty="0">
                <a:latin typeface="Times New Roman" panose="02020603050405020304" pitchFamily="18" charset="0"/>
              </a:rPr>
              <a:t>——</a:t>
            </a:r>
            <a:r>
              <a:rPr lang="zh-CN" altLang="en-US" sz="3600" b="1" dirty="0">
                <a:latin typeface="宋体" panose="02010600030101010101" pitchFamily="2" charset="-122"/>
              </a:rPr>
              <a:t>骨髓腔</a:t>
            </a:r>
            <a:endParaRPr lang="zh-CN" altLang="en-US" sz="3600" b="1" dirty="0">
              <a:latin typeface="宋体" panose="02010600030101010101" pitchFamily="2" charset="-122"/>
            </a:endParaRPr>
          </a:p>
        </p:txBody>
      </p:sp>
      <p:sp>
        <p:nvSpPr>
          <p:cNvPr id="13322" name="AutoShape 10"/>
          <p:cNvSpPr/>
          <p:nvPr/>
        </p:nvSpPr>
        <p:spPr>
          <a:xfrm>
            <a:off x="4191000" y="76200"/>
            <a:ext cx="381000" cy="1371600"/>
          </a:xfrm>
          <a:prstGeom prst="leftBrace">
            <a:avLst>
              <a:gd name="adj1" fmla="val 30000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13323" name="AutoShape 11"/>
          <p:cNvSpPr/>
          <p:nvPr/>
        </p:nvSpPr>
        <p:spPr>
          <a:xfrm>
            <a:off x="4267200" y="5410200"/>
            <a:ext cx="381000" cy="1295400"/>
          </a:xfrm>
          <a:prstGeom prst="leftBrace">
            <a:avLst>
              <a:gd name="adj1" fmla="val 28333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13324" name="Text Box 13"/>
          <p:cNvSpPr txBox="1"/>
          <p:nvPr/>
        </p:nvSpPr>
        <p:spPr>
          <a:xfrm>
            <a:off x="0" y="2205038"/>
            <a:ext cx="2987675" cy="44735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000CC"/>
                </a:solidFill>
                <a:ea typeface="楷体_GB2312" pitchFamily="49" charset="-122"/>
              </a:rPr>
              <a:t>   骨松质内骨小梁的排列与身体重力传递及肌肉牵引的方向一致。</a:t>
            </a:r>
            <a:r>
              <a:rPr lang="en-US" altLang="zh-CN" sz="2400" dirty="0">
                <a:solidFill>
                  <a:srgbClr val="0000CC"/>
                </a:solidFill>
                <a:ea typeface="楷体_GB2312" pitchFamily="49" charset="-122"/>
              </a:rPr>
              <a:t>—</a:t>
            </a:r>
            <a:r>
              <a:rPr lang="zh-CN" altLang="en-US" sz="2400" dirty="0">
                <a:solidFill>
                  <a:srgbClr val="0000CC"/>
                </a:solidFill>
                <a:ea typeface="楷体_GB2312" pitchFamily="49" charset="-122"/>
              </a:rPr>
              <a:t>部分骨小梁与压力方向一致，组成压力曲线；另一部分骨小梁与牵引力方向一致，组成张力曲线。张力曲线可使压力向各方向分散，因而能承受较大的重量。</a:t>
            </a:r>
            <a:endParaRPr lang="zh-CN" altLang="en-US" sz="2400" dirty="0">
              <a:solidFill>
                <a:srgbClr val="0000CC"/>
              </a:solidFill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r>
              <a:rPr lang="zh-CN" altLang="en-US" dirty="0">
                <a:solidFill>
                  <a:srgbClr val="FF0066"/>
                </a:solidFill>
                <a:latin typeface="宋体" panose="02010600030101010101" pitchFamily="2" charset="-122"/>
              </a:rPr>
              <a:t>骨的化学成分与物理性质</a:t>
            </a:r>
            <a:endParaRPr lang="zh-CN" altLang="en-US" dirty="0"/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14340" name="Group 52"/>
          <p:cNvGrpSpPr/>
          <p:nvPr/>
        </p:nvGrpSpPr>
        <p:grpSpPr>
          <a:xfrm>
            <a:off x="287338" y="1524000"/>
            <a:ext cx="8697912" cy="4260850"/>
            <a:chOff x="-3" y="-3"/>
            <a:chExt cx="3928" cy="1542"/>
          </a:xfrm>
        </p:grpSpPr>
        <p:grpSp>
          <p:nvGrpSpPr>
            <p:cNvPr id="14341" name="Group 50"/>
            <p:cNvGrpSpPr/>
            <p:nvPr/>
          </p:nvGrpSpPr>
          <p:grpSpPr>
            <a:xfrm>
              <a:off x="0" y="0"/>
              <a:ext cx="3922" cy="1536"/>
              <a:chOff x="0" y="0"/>
              <a:chExt cx="3922" cy="1536"/>
            </a:xfrm>
          </p:grpSpPr>
          <p:grpSp>
            <p:nvGrpSpPr>
              <p:cNvPr id="14343" name="Group 19"/>
              <p:cNvGrpSpPr/>
              <p:nvPr/>
            </p:nvGrpSpPr>
            <p:grpSpPr>
              <a:xfrm>
                <a:off x="0" y="0"/>
                <a:ext cx="489" cy="384"/>
                <a:chOff x="0" y="0"/>
                <a:chExt cx="489" cy="384"/>
              </a:xfrm>
            </p:grpSpPr>
            <p:sp>
              <p:nvSpPr>
                <p:cNvPr id="14389" name="Rectangle 2"/>
                <p:cNvSpPr/>
                <p:nvPr/>
              </p:nvSpPr>
              <p:spPr>
                <a:xfrm>
                  <a:off x="43" y="0"/>
                  <a:ext cx="403" cy="384"/>
                </a:xfrm>
                <a:prstGeom prst="rect">
                  <a:avLst/>
                </a:prstGeom>
                <a:solidFill>
                  <a:srgbClr val="CCFFFF"/>
                </a:solidFill>
                <a:ln w="12700" cap="flat" cmpd="sng">
                  <a:solidFill>
                    <a:srgbClr val="FF000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algn="just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zh-CN" altLang="en-US" sz="2800" dirty="0">
                      <a:latin typeface="Times New Roman" panose="02020603050405020304" pitchFamily="18" charset="0"/>
                      <a:ea typeface="楷体_GB2312" pitchFamily="49" charset="-122"/>
                    </a:rPr>
                    <a:t> </a:t>
                  </a:r>
                  <a:endParaRPr lang="zh-CN" altLang="en-US" sz="2800" dirty="0">
                    <a:latin typeface="楷体_GB2312" pitchFamily="49" charset="-122"/>
                    <a:ea typeface="楷体_GB2312" pitchFamily="49" charset="-122"/>
                  </a:endParaRPr>
                </a:p>
                <a:p>
                  <a:pPr marL="0" lvl="0" indent="0" algn="just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2800" dirty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4390" name="Rectangle 18"/>
                <p:cNvSpPr/>
                <p:nvPr/>
              </p:nvSpPr>
              <p:spPr>
                <a:xfrm>
                  <a:off x="0" y="0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FF000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14344" name="Group 21"/>
              <p:cNvGrpSpPr/>
              <p:nvPr/>
            </p:nvGrpSpPr>
            <p:grpSpPr>
              <a:xfrm>
                <a:off x="489" y="0"/>
                <a:ext cx="897" cy="384"/>
                <a:chOff x="489" y="0"/>
                <a:chExt cx="897" cy="384"/>
              </a:xfrm>
            </p:grpSpPr>
            <p:sp>
              <p:nvSpPr>
                <p:cNvPr id="14387" name="Rectangle 3"/>
                <p:cNvSpPr/>
                <p:nvPr/>
              </p:nvSpPr>
              <p:spPr>
                <a:xfrm>
                  <a:off x="532" y="0"/>
                  <a:ext cx="811" cy="384"/>
                </a:xfrm>
                <a:prstGeom prst="rect">
                  <a:avLst/>
                </a:prstGeom>
                <a:solidFill>
                  <a:srgbClr val="CCFFFF"/>
                </a:solidFill>
                <a:ln w="12700" cap="flat" cmpd="sng">
                  <a:solidFill>
                    <a:srgbClr val="FF000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algn="just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  <a:p>
                  <a:pPr marL="0" lvl="0" indent="0" algn="just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zh-CN" altLang="en-US" sz="2800" dirty="0">
                      <a:solidFill>
                        <a:srgbClr val="0000CC"/>
                      </a:solidFill>
                      <a:latin typeface="楷体_GB2312" pitchFamily="49" charset="-122"/>
                      <a:ea typeface="楷体_GB2312" pitchFamily="49" charset="-122"/>
                    </a:rPr>
                    <a:t>有机物 ：无机物</a:t>
                  </a: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  <a:p>
                  <a:pPr marL="0" lvl="0" indent="0" algn="just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4388" name="Rectangle 20"/>
                <p:cNvSpPr/>
                <p:nvPr/>
              </p:nvSpPr>
              <p:spPr>
                <a:xfrm>
                  <a:off x="489" y="0"/>
                  <a:ext cx="897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FF000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14345" name="Group 23"/>
              <p:cNvGrpSpPr/>
              <p:nvPr/>
            </p:nvGrpSpPr>
            <p:grpSpPr>
              <a:xfrm>
                <a:off x="1386" y="0"/>
                <a:ext cx="1312" cy="384"/>
                <a:chOff x="1386" y="0"/>
                <a:chExt cx="1312" cy="384"/>
              </a:xfrm>
            </p:grpSpPr>
            <p:sp>
              <p:nvSpPr>
                <p:cNvPr id="14385" name="Rectangle 4"/>
                <p:cNvSpPr/>
                <p:nvPr/>
              </p:nvSpPr>
              <p:spPr>
                <a:xfrm>
                  <a:off x="1429" y="0"/>
                  <a:ext cx="1226" cy="384"/>
                </a:xfrm>
                <a:prstGeom prst="rect">
                  <a:avLst/>
                </a:prstGeom>
                <a:solidFill>
                  <a:srgbClr val="CCFFFF"/>
                </a:solidFill>
                <a:ln w="12700" cap="flat" cmpd="sng">
                  <a:solidFill>
                    <a:srgbClr val="FF000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algn="just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  <a:p>
                  <a:pPr marL="0" lvl="0" indent="0" algn="just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zh-CN" altLang="en-US" sz="2800" dirty="0">
                      <a:solidFill>
                        <a:srgbClr val="0000CC"/>
                      </a:solidFill>
                      <a:latin typeface="楷体_GB2312" pitchFamily="49" charset="-122"/>
                      <a:ea typeface="楷体_GB2312" pitchFamily="49" charset="-122"/>
                    </a:rPr>
                    <a:t>骨的物理性质</a:t>
                  </a: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  <a:p>
                  <a:pPr marL="0" lvl="0" indent="0" algn="just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4386" name="Rectangle 22"/>
                <p:cNvSpPr/>
                <p:nvPr/>
              </p:nvSpPr>
              <p:spPr>
                <a:xfrm>
                  <a:off x="1386" y="0"/>
                  <a:ext cx="131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FF000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14346" name="Group 25"/>
              <p:cNvGrpSpPr/>
              <p:nvPr/>
            </p:nvGrpSpPr>
            <p:grpSpPr>
              <a:xfrm>
                <a:off x="2698" y="0"/>
                <a:ext cx="1224" cy="384"/>
                <a:chOff x="2698" y="0"/>
                <a:chExt cx="1224" cy="384"/>
              </a:xfrm>
            </p:grpSpPr>
            <p:sp>
              <p:nvSpPr>
                <p:cNvPr id="14383" name="Rectangle 5"/>
                <p:cNvSpPr/>
                <p:nvPr/>
              </p:nvSpPr>
              <p:spPr>
                <a:xfrm>
                  <a:off x="2741" y="0"/>
                  <a:ext cx="1138" cy="384"/>
                </a:xfrm>
                <a:prstGeom prst="rect">
                  <a:avLst/>
                </a:prstGeom>
                <a:solidFill>
                  <a:srgbClr val="CCFFFF"/>
                </a:solidFill>
                <a:ln w="12700" cap="flat" cmpd="sng">
                  <a:solidFill>
                    <a:srgbClr val="FF000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algn="just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  <a:p>
                  <a:pPr marL="0" lvl="0" indent="0" algn="just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zh-CN" altLang="en-US" sz="2800" dirty="0">
                      <a:solidFill>
                        <a:srgbClr val="0000CC"/>
                      </a:solidFill>
                      <a:latin typeface="楷体_GB2312" pitchFamily="49" charset="-122"/>
                      <a:ea typeface="楷体_GB2312" pitchFamily="49" charset="-122"/>
                    </a:rPr>
                    <a:t>体育锻炼负荷</a:t>
                  </a: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  <a:p>
                  <a:pPr marL="0" lvl="0" indent="0" algn="just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4384" name="Rectangle 24"/>
                <p:cNvSpPr/>
                <p:nvPr/>
              </p:nvSpPr>
              <p:spPr>
                <a:xfrm>
                  <a:off x="2698" y="0"/>
                  <a:ext cx="122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FF000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14347" name="Group 27"/>
              <p:cNvGrpSpPr/>
              <p:nvPr/>
            </p:nvGrpSpPr>
            <p:grpSpPr>
              <a:xfrm>
                <a:off x="0" y="384"/>
                <a:ext cx="489" cy="384"/>
                <a:chOff x="0" y="384"/>
                <a:chExt cx="489" cy="384"/>
              </a:xfrm>
            </p:grpSpPr>
            <p:sp>
              <p:nvSpPr>
                <p:cNvPr id="14381" name="Rectangle 6"/>
                <p:cNvSpPr/>
                <p:nvPr/>
              </p:nvSpPr>
              <p:spPr>
                <a:xfrm>
                  <a:off x="43" y="384"/>
                  <a:ext cx="403" cy="384"/>
                </a:xfrm>
                <a:prstGeom prst="rect">
                  <a:avLst/>
                </a:prstGeom>
                <a:solidFill>
                  <a:srgbClr val="D9FECE"/>
                </a:solidFill>
                <a:ln w="12700" cap="flat" cmpd="sng">
                  <a:solidFill>
                    <a:srgbClr val="FF000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algn="just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zh-CN" altLang="en-US" sz="2800" dirty="0">
                      <a:solidFill>
                        <a:srgbClr val="0000CC"/>
                      </a:solidFill>
                      <a:latin typeface="楷体_GB2312" pitchFamily="49" charset="-122"/>
                      <a:ea typeface="楷体_GB2312" pitchFamily="49" charset="-122"/>
                    </a:rPr>
                    <a:t>少儿</a:t>
                  </a: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  <a:p>
                  <a:pPr marL="0" lvl="0" indent="0" algn="just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4382" name="Rectangle 26"/>
                <p:cNvSpPr/>
                <p:nvPr/>
              </p:nvSpPr>
              <p:spPr>
                <a:xfrm>
                  <a:off x="0" y="384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FF000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14348" name="Group 29"/>
              <p:cNvGrpSpPr/>
              <p:nvPr/>
            </p:nvGrpSpPr>
            <p:grpSpPr>
              <a:xfrm>
                <a:off x="489" y="384"/>
                <a:ext cx="897" cy="384"/>
                <a:chOff x="489" y="384"/>
                <a:chExt cx="897" cy="384"/>
              </a:xfrm>
            </p:grpSpPr>
            <p:sp>
              <p:nvSpPr>
                <p:cNvPr id="14379" name="Rectangle 7"/>
                <p:cNvSpPr/>
                <p:nvPr/>
              </p:nvSpPr>
              <p:spPr>
                <a:xfrm>
                  <a:off x="532" y="384"/>
                  <a:ext cx="811" cy="384"/>
                </a:xfrm>
                <a:prstGeom prst="rect">
                  <a:avLst/>
                </a:prstGeom>
                <a:noFill/>
                <a:ln w="12700" cap="flat" cmpd="sng">
                  <a:solidFill>
                    <a:srgbClr val="FF000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algn="just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  <a:p>
                  <a:pPr marL="0" lvl="0" indent="0" algn="just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zh-CN" altLang="en-US" sz="2800" dirty="0">
                      <a:solidFill>
                        <a:srgbClr val="0000CC"/>
                      </a:solidFill>
                      <a:latin typeface="楷体_GB2312" pitchFamily="49" charset="-122"/>
                      <a:ea typeface="楷体_GB2312" pitchFamily="49" charset="-122"/>
                    </a:rPr>
                    <a:t>1  ： 1</a:t>
                  </a: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  <a:p>
                  <a:pPr marL="0" lvl="0" indent="0" algn="just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4380" name="Rectangle 28"/>
                <p:cNvSpPr/>
                <p:nvPr/>
              </p:nvSpPr>
              <p:spPr>
                <a:xfrm>
                  <a:off x="489" y="384"/>
                  <a:ext cx="897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FF000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14349" name="Group 31"/>
              <p:cNvGrpSpPr/>
              <p:nvPr/>
            </p:nvGrpSpPr>
            <p:grpSpPr>
              <a:xfrm>
                <a:off x="1386" y="384"/>
                <a:ext cx="1312" cy="384"/>
                <a:chOff x="1386" y="384"/>
                <a:chExt cx="1312" cy="384"/>
              </a:xfrm>
            </p:grpSpPr>
            <p:sp>
              <p:nvSpPr>
                <p:cNvPr id="14377" name="Rectangle 8"/>
                <p:cNvSpPr/>
                <p:nvPr/>
              </p:nvSpPr>
              <p:spPr>
                <a:xfrm>
                  <a:off x="1429" y="384"/>
                  <a:ext cx="1226" cy="384"/>
                </a:xfrm>
                <a:prstGeom prst="rect">
                  <a:avLst/>
                </a:prstGeom>
                <a:noFill/>
                <a:ln w="12700" cap="flat" cmpd="sng">
                  <a:solidFill>
                    <a:srgbClr val="FF000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algn="just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  <a:p>
                  <a:pPr marL="0" lvl="0" indent="0" algn="just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zh-CN" altLang="en-US" sz="2800" dirty="0">
                      <a:solidFill>
                        <a:srgbClr val="0000CC"/>
                      </a:solidFill>
                      <a:latin typeface="楷体_GB2312" pitchFamily="49" charset="-122"/>
                      <a:ea typeface="楷体_GB2312" pitchFamily="49" charset="-122"/>
                    </a:rPr>
                    <a:t>硬度差，韧性大，易变形。</a:t>
                  </a: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  <a:p>
                  <a:pPr marL="0" lvl="0" indent="0" algn="just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2800" dirty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4378" name="Rectangle 30"/>
                <p:cNvSpPr/>
                <p:nvPr/>
              </p:nvSpPr>
              <p:spPr>
                <a:xfrm>
                  <a:off x="1386" y="384"/>
                  <a:ext cx="131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FF000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14350" name="Group 33"/>
              <p:cNvGrpSpPr/>
              <p:nvPr/>
            </p:nvGrpSpPr>
            <p:grpSpPr>
              <a:xfrm>
                <a:off x="2698" y="384"/>
                <a:ext cx="1224" cy="384"/>
                <a:chOff x="2698" y="384"/>
                <a:chExt cx="1224" cy="384"/>
              </a:xfrm>
            </p:grpSpPr>
            <p:sp>
              <p:nvSpPr>
                <p:cNvPr id="14375" name="Rectangle 9"/>
                <p:cNvSpPr/>
                <p:nvPr/>
              </p:nvSpPr>
              <p:spPr>
                <a:xfrm>
                  <a:off x="2741" y="384"/>
                  <a:ext cx="1138" cy="384"/>
                </a:xfrm>
                <a:prstGeom prst="rect">
                  <a:avLst/>
                </a:prstGeom>
                <a:noFill/>
                <a:ln w="12700" cap="flat" cmpd="sng">
                  <a:solidFill>
                    <a:srgbClr val="FF000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algn="just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  <a:p>
                  <a:pPr marL="0" lvl="0" indent="0" algn="just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zh-CN" altLang="en-US" sz="2800" dirty="0">
                      <a:solidFill>
                        <a:srgbClr val="0000CC"/>
                      </a:solidFill>
                      <a:latin typeface="楷体_GB2312" pitchFamily="49" charset="-122"/>
                      <a:ea typeface="楷体_GB2312" pitchFamily="49" charset="-122"/>
                    </a:rPr>
                    <a:t>不宜过大</a:t>
                  </a: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  <a:p>
                  <a:pPr marL="0" lvl="0" indent="0" algn="just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4376" name="Rectangle 32"/>
                <p:cNvSpPr/>
                <p:nvPr/>
              </p:nvSpPr>
              <p:spPr>
                <a:xfrm>
                  <a:off x="2698" y="384"/>
                  <a:ext cx="122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FF000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14351" name="Group 35"/>
              <p:cNvGrpSpPr/>
              <p:nvPr/>
            </p:nvGrpSpPr>
            <p:grpSpPr>
              <a:xfrm>
                <a:off x="0" y="768"/>
                <a:ext cx="489" cy="384"/>
                <a:chOff x="0" y="768"/>
                <a:chExt cx="489" cy="384"/>
              </a:xfrm>
            </p:grpSpPr>
            <p:sp>
              <p:nvSpPr>
                <p:cNvPr id="14373" name="Rectangle 10"/>
                <p:cNvSpPr/>
                <p:nvPr/>
              </p:nvSpPr>
              <p:spPr>
                <a:xfrm>
                  <a:off x="43" y="768"/>
                  <a:ext cx="403" cy="384"/>
                </a:xfrm>
                <a:prstGeom prst="rect">
                  <a:avLst/>
                </a:prstGeom>
                <a:solidFill>
                  <a:srgbClr val="D9FECE"/>
                </a:solidFill>
                <a:ln w="12700" cap="flat" cmpd="sng">
                  <a:solidFill>
                    <a:srgbClr val="FF000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algn="just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zh-CN" altLang="en-US" sz="2800" dirty="0">
                      <a:solidFill>
                        <a:srgbClr val="0000CC"/>
                      </a:solidFill>
                      <a:latin typeface="楷体_GB2312" pitchFamily="49" charset="-122"/>
                      <a:ea typeface="楷体_GB2312" pitchFamily="49" charset="-122"/>
                    </a:rPr>
                    <a:t>中年</a:t>
                  </a: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  <a:p>
                  <a:pPr marL="0" lvl="0" indent="0" algn="just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2800" dirty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4374" name="Rectangle 34"/>
                <p:cNvSpPr/>
                <p:nvPr/>
              </p:nvSpPr>
              <p:spPr>
                <a:xfrm>
                  <a:off x="0" y="768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FF000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14352" name="Group 37"/>
              <p:cNvGrpSpPr/>
              <p:nvPr/>
            </p:nvGrpSpPr>
            <p:grpSpPr>
              <a:xfrm>
                <a:off x="489" y="768"/>
                <a:ext cx="897" cy="384"/>
                <a:chOff x="489" y="768"/>
                <a:chExt cx="897" cy="384"/>
              </a:xfrm>
            </p:grpSpPr>
            <p:sp>
              <p:nvSpPr>
                <p:cNvPr id="14371" name="Rectangle 11"/>
                <p:cNvSpPr/>
                <p:nvPr/>
              </p:nvSpPr>
              <p:spPr>
                <a:xfrm>
                  <a:off x="532" y="768"/>
                  <a:ext cx="811" cy="384"/>
                </a:xfrm>
                <a:prstGeom prst="rect">
                  <a:avLst/>
                </a:prstGeom>
                <a:noFill/>
                <a:ln w="12700" cap="flat" cmpd="sng">
                  <a:solidFill>
                    <a:srgbClr val="FF000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algn="just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zh-CN" altLang="en-US" sz="2800" dirty="0">
                      <a:solidFill>
                        <a:srgbClr val="0000CC"/>
                      </a:solidFill>
                      <a:latin typeface="楷体_GB2312" pitchFamily="49" charset="-122"/>
                      <a:ea typeface="楷体_GB2312" pitchFamily="49" charset="-122"/>
                    </a:rPr>
                    <a:t>3  ： 7</a:t>
                  </a: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  <a:p>
                  <a:pPr marL="0" lvl="0" indent="0" algn="just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4372" name="Rectangle 36"/>
                <p:cNvSpPr/>
                <p:nvPr/>
              </p:nvSpPr>
              <p:spPr>
                <a:xfrm>
                  <a:off x="489" y="768"/>
                  <a:ext cx="897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FF000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14353" name="Group 39"/>
              <p:cNvGrpSpPr/>
              <p:nvPr/>
            </p:nvGrpSpPr>
            <p:grpSpPr>
              <a:xfrm>
                <a:off x="1386" y="768"/>
                <a:ext cx="1312" cy="384"/>
                <a:chOff x="1386" y="768"/>
                <a:chExt cx="1312" cy="384"/>
              </a:xfrm>
            </p:grpSpPr>
            <p:sp>
              <p:nvSpPr>
                <p:cNvPr id="14369" name="Rectangle 12"/>
                <p:cNvSpPr/>
                <p:nvPr/>
              </p:nvSpPr>
              <p:spPr>
                <a:xfrm>
                  <a:off x="1429" y="768"/>
                  <a:ext cx="1226" cy="384"/>
                </a:xfrm>
                <a:prstGeom prst="rect">
                  <a:avLst/>
                </a:prstGeom>
                <a:noFill/>
                <a:ln w="12700" cap="flat" cmpd="sng">
                  <a:solidFill>
                    <a:srgbClr val="FF000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algn="just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zh-CN" altLang="en-US" sz="2800" dirty="0">
                      <a:solidFill>
                        <a:srgbClr val="0000CC"/>
                      </a:solidFill>
                      <a:latin typeface="楷体_GB2312" pitchFamily="49" charset="-122"/>
                      <a:ea typeface="楷体_GB2312" pitchFamily="49" charset="-122"/>
                    </a:rPr>
                    <a:t>硬度韧性适中</a:t>
                  </a: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  <a:p>
                  <a:pPr marL="0" lvl="0" indent="0" algn="just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4370" name="Rectangle 38"/>
                <p:cNvSpPr/>
                <p:nvPr/>
              </p:nvSpPr>
              <p:spPr>
                <a:xfrm>
                  <a:off x="1386" y="768"/>
                  <a:ext cx="131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FF000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14354" name="Group 41"/>
              <p:cNvGrpSpPr/>
              <p:nvPr/>
            </p:nvGrpSpPr>
            <p:grpSpPr>
              <a:xfrm>
                <a:off x="2698" y="768"/>
                <a:ext cx="1224" cy="384"/>
                <a:chOff x="2698" y="768"/>
                <a:chExt cx="1224" cy="384"/>
              </a:xfrm>
            </p:grpSpPr>
            <p:sp>
              <p:nvSpPr>
                <p:cNvPr id="14367" name="Rectangle 13"/>
                <p:cNvSpPr/>
                <p:nvPr/>
              </p:nvSpPr>
              <p:spPr>
                <a:xfrm>
                  <a:off x="2741" y="768"/>
                  <a:ext cx="1138" cy="384"/>
                </a:xfrm>
                <a:prstGeom prst="rect">
                  <a:avLst/>
                </a:prstGeom>
                <a:noFill/>
                <a:ln w="12700" cap="flat" cmpd="sng">
                  <a:solidFill>
                    <a:srgbClr val="FF000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algn="just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zh-CN" altLang="en-US" sz="2800" dirty="0">
                      <a:solidFill>
                        <a:srgbClr val="0000CC"/>
                      </a:solidFill>
                      <a:latin typeface="楷体_GB2312" pitchFamily="49" charset="-122"/>
                      <a:ea typeface="楷体_GB2312" pitchFamily="49" charset="-122"/>
                    </a:rPr>
                    <a:t>适宜较大负荷</a:t>
                  </a: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  <a:p>
                  <a:pPr marL="0" lvl="0" indent="0" algn="just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4368" name="Rectangle 40"/>
                <p:cNvSpPr/>
                <p:nvPr/>
              </p:nvSpPr>
              <p:spPr>
                <a:xfrm>
                  <a:off x="2698" y="768"/>
                  <a:ext cx="122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FF000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14355" name="Group 43"/>
              <p:cNvGrpSpPr/>
              <p:nvPr/>
            </p:nvGrpSpPr>
            <p:grpSpPr>
              <a:xfrm>
                <a:off x="0" y="1152"/>
                <a:ext cx="489" cy="384"/>
                <a:chOff x="0" y="1152"/>
                <a:chExt cx="489" cy="384"/>
              </a:xfrm>
            </p:grpSpPr>
            <p:sp>
              <p:nvSpPr>
                <p:cNvPr id="14365" name="Rectangle 14"/>
                <p:cNvSpPr/>
                <p:nvPr/>
              </p:nvSpPr>
              <p:spPr>
                <a:xfrm>
                  <a:off x="43" y="1152"/>
                  <a:ext cx="403" cy="384"/>
                </a:xfrm>
                <a:prstGeom prst="rect">
                  <a:avLst/>
                </a:prstGeom>
                <a:solidFill>
                  <a:srgbClr val="D9FECE"/>
                </a:solidFill>
                <a:ln w="12700" cap="flat" cmpd="sng">
                  <a:solidFill>
                    <a:srgbClr val="FF000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algn="just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zh-CN" altLang="en-US" sz="2800" dirty="0">
                      <a:solidFill>
                        <a:srgbClr val="0000CC"/>
                      </a:solidFill>
                      <a:latin typeface="楷体_GB2312" pitchFamily="49" charset="-122"/>
                      <a:ea typeface="楷体_GB2312" pitchFamily="49" charset="-122"/>
                    </a:rPr>
                    <a:t>老年</a:t>
                  </a: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  <a:p>
                  <a:pPr marL="0" lvl="0" indent="0" algn="just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2800" dirty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4366" name="Rectangle 42"/>
                <p:cNvSpPr/>
                <p:nvPr/>
              </p:nvSpPr>
              <p:spPr>
                <a:xfrm>
                  <a:off x="0" y="1152"/>
                  <a:ext cx="489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FF000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14356" name="Group 45"/>
              <p:cNvGrpSpPr/>
              <p:nvPr/>
            </p:nvGrpSpPr>
            <p:grpSpPr>
              <a:xfrm>
                <a:off x="489" y="1152"/>
                <a:ext cx="897" cy="384"/>
                <a:chOff x="489" y="1152"/>
                <a:chExt cx="897" cy="384"/>
              </a:xfrm>
            </p:grpSpPr>
            <p:sp>
              <p:nvSpPr>
                <p:cNvPr id="14363" name="Rectangle 15"/>
                <p:cNvSpPr/>
                <p:nvPr/>
              </p:nvSpPr>
              <p:spPr>
                <a:xfrm>
                  <a:off x="532" y="1152"/>
                  <a:ext cx="811" cy="384"/>
                </a:xfrm>
                <a:prstGeom prst="rect">
                  <a:avLst/>
                </a:prstGeom>
                <a:noFill/>
                <a:ln w="12700" cap="flat" cmpd="sng">
                  <a:solidFill>
                    <a:srgbClr val="FF000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algn="just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zh-CN" altLang="en-US" sz="2800" dirty="0">
                      <a:solidFill>
                        <a:srgbClr val="0000CC"/>
                      </a:solidFill>
                      <a:latin typeface="楷体_GB2312" pitchFamily="49" charset="-122"/>
                      <a:ea typeface="楷体_GB2312" pitchFamily="49" charset="-122"/>
                    </a:rPr>
                    <a:t>2  ： 8</a:t>
                  </a: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  <a:p>
                  <a:pPr marL="0" lvl="0" indent="0" algn="just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4364" name="Rectangle 44"/>
                <p:cNvSpPr/>
                <p:nvPr/>
              </p:nvSpPr>
              <p:spPr>
                <a:xfrm>
                  <a:off x="489" y="1152"/>
                  <a:ext cx="897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FF000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14357" name="Group 47"/>
              <p:cNvGrpSpPr/>
              <p:nvPr/>
            </p:nvGrpSpPr>
            <p:grpSpPr>
              <a:xfrm>
                <a:off x="1386" y="1152"/>
                <a:ext cx="1312" cy="384"/>
                <a:chOff x="1386" y="1152"/>
                <a:chExt cx="1312" cy="384"/>
              </a:xfrm>
            </p:grpSpPr>
            <p:sp>
              <p:nvSpPr>
                <p:cNvPr id="14361" name="Rectangle 16"/>
                <p:cNvSpPr/>
                <p:nvPr/>
              </p:nvSpPr>
              <p:spPr>
                <a:xfrm>
                  <a:off x="1429" y="1152"/>
                  <a:ext cx="1226" cy="384"/>
                </a:xfrm>
                <a:prstGeom prst="rect">
                  <a:avLst/>
                </a:prstGeom>
                <a:noFill/>
                <a:ln w="12700" cap="flat" cmpd="sng">
                  <a:solidFill>
                    <a:srgbClr val="FF000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algn="just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zh-CN" altLang="en-US" sz="2800" dirty="0">
                      <a:solidFill>
                        <a:srgbClr val="0000CC"/>
                      </a:solidFill>
                      <a:latin typeface="楷体_GB2312" pitchFamily="49" charset="-122"/>
                      <a:ea typeface="楷体_GB2312" pitchFamily="49" charset="-122"/>
                    </a:rPr>
                    <a:t>硬度大，韧性差，易骨折。</a:t>
                  </a: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  <a:p>
                  <a:pPr marL="0" lvl="0" indent="0" algn="just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4362" name="Rectangle 46"/>
                <p:cNvSpPr/>
                <p:nvPr/>
              </p:nvSpPr>
              <p:spPr>
                <a:xfrm>
                  <a:off x="1386" y="1152"/>
                  <a:ext cx="1312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FF000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14358" name="Group 49"/>
              <p:cNvGrpSpPr/>
              <p:nvPr/>
            </p:nvGrpSpPr>
            <p:grpSpPr>
              <a:xfrm>
                <a:off x="2698" y="1152"/>
                <a:ext cx="1224" cy="384"/>
                <a:chOff x="2698" y="1152"/>
                <a:chExt cx="1224" cy="384"/>
              </a:xfrm>
            </p:grpSpPr>
            <p:sp>
              <p:nvSpPr>
                <p:cNvPr id="14359" name="Rectangle 17"/>
                <p:cNvSpPr/>
                <p:nvPr/>
              </p:nvSpPr>
              <p:spPr>
                <a:xfrm>
                  <a:off x="2741" y="1152"/>
                  <a:ext cx="1138" cy="384"/>
                </a:xfrm>
                <a:prstGeom prst="rect">
                  <a:avLst/>
                </a:prstGeom>
                <a:noFill/>
                <a:ln w="12700" cap="flat" cmpd="sng">
                  <a:solidFill>
                    <a:srgbClr val="FF000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algn="just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zh-CN" altLang="en-US" sz="2800" dirty="0">
                      <a:solidFill>
                        <a:srgbClr val="0000CC"/>
                      </a:solidFill>
                      <a:latin typeface="楷体_GB2312" pitchFamily="49" charset="-122"/>
                      <a:ea typeface="楷体_GB2312" pitchFamily="49" charset="-122"/>
                    </a:rPr>
                    <a:t>小且缓慢</a:t>
                  </a: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  <a:p>
                  <a:pPr marL="0" lvl="0" indent="0" algn="just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2800" dirty="0">
                    <a:solidFill>
                      <a:srgbClr val="0000CC"/>
                    </a:solidFill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4360" name="Rectangle 48"/>
                <p:cNvSpPr/>
                <p:nvPr/>
              </p:nvSpPr>
              <p:spPr>
                <a:xfrm>
                  <a:off x="2698" y="1152"/>
                  <a:ext cx="1224" cy="384"/>
                </a:xfrm>
                <a:prstGeom prst="rect">
                  <a:avLst/>
                </a:prstGeom>
                <a:noFill/>
                <a:ln w="7" cap="flat" cmpd="sng">
                  <a:solidFill>
                    <a:srgbClr val="FF000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</p:grpSp>
        <p:sp>
          <p:nvSpPr>
            <p:cNvPr id="14342" name="Rectangle 51"/>
            <p:cNvSpPr/>
            <p:nvPr/>
          </p:nvSpPr>
          <p:spPr>
            <a:xfrm>
              <a:off x="-3" y="-3"/>
              <a:ext cx="3928" cy="1542"/>
            </a:xfrm>
            <a:prstGeom prst="rect">
              <a:avLst/>
            </a:prstGeom>
            <a:noFill/>
            <a:ln w="11112" cap="flat" cmpd="sng">
              <a:solidFill>
                <a:srgbClr val="FF00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r>
              <a:rPr lang="zh-CN" altLang="en-US" dirty="0">
                <a:solidFill>
                  <a:srgbClr val="FF0066"/>
                </a:solidFill>
                <a:latin typeface="宋体" panose="02010600030101010101" pitchFamily="2" charset="-122"/>
              </a:rPr>
              <a:t>关节</a:t>
            </a: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15363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3505200" cy="4267200"/>
          </a:xfrm>
          <a:solidFill>
            <a:schemeClr val="bg1">
              <a:alpha val="100000"/>
            </a:schemeClr>
          </a:solidFill>
          <a:ln>
            <a:solidFill>
              <a:srgbClr val="00FF00">
                <a:alpha val="100000"/>
              </a:srgbClr>
            </a:solidFill>
            <a:miter lim="800000"/>
          </a:ln>
        </p:spPr>
        <p:txBody>
          <a:bodyPr vert="horz" wrap="square" lIns="91440" tIns="45720" rIns="91440" bIns="45720" anchor="t" anchorCtr="0"/>
          <a:p>
            <a:pPr marL="0" indent="0">
              <a:lnSpc>
                <a:spcPct val="120000"/>
              </a:lnSpc>
              <a:buNone/>
            </a:pPr>
            <a:r>
              <a:rPr lang="zh-CN" altLang="en-US" sz="28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关节，又称为有腔隙关节或</a:t>
            </a:r>
            <a:r>
              <a:rPr lang="zh-CN" altLang="en-US" sz="2800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间接连接</a:t>
            </a:r>
            <a:r>
              <a:rPr lang="zh-CN" altLang="en-US" sz="28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。一般由相邻接的两骨相对形成。</a:t>
            </a:r>
            <a:endParaRPr lang="en-US" altLang="zh-CN" sz="2800" dirty="0">
              <a:solidFill>
                <a:srgbClr val="3333FF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8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人体关节：</a:t>
            </a:r>
            <a:r>
              <a:rPr lang="zh-CN" altLang="en-US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肩关节、肘关节、桡腕关节、髋关节、膝关节、</a:t>
            </a:r>
            <a:endParaRPr lang="en-US" altLang="zh-CN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踝关节等</a:t>
            </a:r>
            <a:endParaRPr lang="zh-CN" altLang="en-US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5364" name="Picture 4" descr="骨性连结"/>
          <p:cNvPicPr>
            <a:picLocks noChangeAspect="1"/>
          </p:cNvPicPr>
          <p:nvPr/>
        </p:nvPicPr>
        <p:blipFill>
          <a:blip r:embed="rId1">
            <a:lum contrast="12000"/>
          </a:blip>
          <a:stretch>
            <a:fillRect/>
          </a:stretch>
        </p:blipFill>
        <p:spPr>
          <a:xfrm>
            <a:off x="4267200" y="1981200"/>
            <a:ext cx="4267200" cy="422751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r>
              <a:rPr lang="zh-CN" altLang="en-US" dirty="0">
                <a:solidFill>
                  <a:srgbClr val="FF0066"/>
                </a:solidFill>
                <a:latin typeface="宋体" panose="02010600030101010101" pitchFamily="2" charset="-122"/>
              </a:rPr>
              <a:t>关节的构造</a:t>
            </a: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16387" name="Rectangle 4"/>
          <p:cNvSpPr/>
          <p:nvPr>
            <p:ph idx="1"/>
          </p:nvPr>
        </p:nvSpPr>
        <p:spPr>
          <a:solidFill>
            <a:srgbClr val="FFFFCC">
              <a:alpha val="100000"/>
            </a:srgbClr>
          </a:solidFill>
          <a:ln w="12700" cap="sq">
            <a:solidFill>
              <a:srgbClr val="00FF00">
                <a:alpha val="100000"/>
              </a:srgbClr>
            </a:solidFill>
            <a:miter lim="800000"/>
          </a:ln>
        </p:spPr>
        <p:txBody>
          <a:bodyPr vert="horz" wrap="square" lIns="91440" tIns="45720" rIns="91440" bIns="45720" anchor="t" anchorCtr="0"/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主要结构 </a:t>
            </a:r>
            <a:endParaRPr lang="zh-CN" altLang="en-US" sz="2800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1.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关节面及关节面软骨 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关节囊 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3.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关节腔 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辅助结构     </a:t>
            </a:r>
            <a:endParaRPr lang="zh-CN" altLang="en-US" sz="2800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1.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关节韧带 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滑膜囊 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3.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滑膜皱襞 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4.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关节唇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5.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关节内的软骨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10" name="Picture 2" descr="39"/>
          <p:cNvPicPr>
            <a:picLocks noChangeAspect="1"/>
          </p:cNvPicPr>
          <p:nvPr/>
        </p:nvPicPr>
        <p:blipFill>
          <a:blip r:embed="rId1">
            <a:lum bright="-23999" contrast="30000"/>
          </a:blip>
          <a:stretch>
            <a:fillRect/>
          </a:stretch>
        </p:blipFill>
        <p:spPr>
          <a:xfrm>
            <a:off x="1835150" y="904875"/>
            <a:ext cx="5153025" cy="5953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1" name="Text Box 4"/>
          <p:cNvSpPr txBox="1"/>
          <p:nvPr/>
        </p:nvSpPr>
        <p:spPr>
          <a:xfrm>
            <a:off x="7054850" y="2320925"/>
            <a:ext cx="1408113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 dirty="0">
                <a:ea typeface="楷体_GB2312" pitchFamily="49" charset="-122"/>
              </a:rPr>
              <a:t>关节腔</a:t>
            </a:r>
            <a:endParaRPr lang="zh-CN" altLang="en-US" b="1" dirty="0">
              <a:ea typeface="楷体_GB2312" pitchFamily="49" charset="-122"/>
            </a:endParaRPr>
          </a:p>
        </p:txBody>
      </p:sp>
      <p:sp>
        <p:nvSpPr>
          <p:cNvPr id="17412" name="Text Box 5"/>
          <p:cNvSpPr txBox="1"/>
          <p:nvPr/>
        </p:nvSpPr>
        <p:spPr>
          <a:xfrm>
            <a:off x="615950" y="2830513"/>
            <a:ext cx="1408113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 dirty="0">
                <a:ea typeface="楷体_GB2312" pitchFamily="49" charset="-122"/>
              </a:rPr>
              <a:t>关节囊</a:t>
            </a:r>
            <a:endParaRPr lang="zh-CN" altLang="en-US" b="1" dirty="0">
              <a:ea typeface="楷体_GB2312" pitchFamily="49" charset="-122"/>
            </a:endParaRPr>
          </a:p>
        </p:txBody>
      </p:sp>
      <p:sp>
        <p:nvSpPr>
          <p:cNvPr id="17413" name="Text Box 6"/>
          <p:cNvSpPr txBox="1"/>
          <p:nvPr/>
        </p:nvSpPr>
        <p:spPr>
          <a:xfrm>
            <a:off x="158750" y="87313"/>
            <a:ext cx="3751263" cy="7016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4000" b="1" dirty="0">
                <a:solidFill>
                  <a:srgbClr val="FF0066"/>
                </a:solidFill>
                <a:ea typeface="楷体_GB2312" pitchFamily="49" charset="-122"/>
              </a:rPr>
              <a:t>关节的基本结构</a:t>
            </a:r>
            <a:endParaRPr lang="zh-CN" altLang="en-US" sz="4000" b="1" dirty="0">
              <a:solidFill>
                <a:srgbClr val="FF0066"/>
              </a:solidFill>
              <a:ea typeface="楷体_GB2312" pitchFamily="49" charset="-122"/>
            </a:endParaRPr>
          </a:p>
        </p:txBody>
      </p:sp>
      <p:sp>
        <p:nvSpPr>
          <p:cNvPr id="17414" name="Line 7"/>
          <p:cNvSpPr/>
          <p:nvPr/>
        </p:nvSpPr>
        <p:spPr>
          <a:xfrm flipH="1">
            <a:off x="2667000" y="2286000"/>
            <a:ext cx="2209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415" name="Line 8"/>
          <p:cNvSpPr/>
          <p:nvPr/>
        </p:nvSpPr>
        <p:spPr>
          <a:xfrm flipH="1">
            <a:off x="3200400" y="2971800"/>
            <a:ext cx="6858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416" name="Line 10"/>
          <p:cNvSpPr/>
          <p:nvPr/>
        </p:nvSpPr>
        <p:spPr>
          <a:xfrm flipH="1">
            <a:off x="3276600" y="3276600"/>
            <a:ext cx="685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417" name="Text Box 11"/>
          <p:cNvSpPr txBox="1"/>
          <p:nvPr/>
        </p:nvSpPr>
        <p:spPr>
          <a:xfrm>
            <a:off x="2198688" y="2724150"/>
            <a:ext cx="1103312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ea typeface="楷体_GB2312" pitchFamily="49" charset="-122"/>
              </a:rPr>
              <a:t>纤维层</a:t>
            </a:r>
            <a:endParaRPr lang="zh-CN" altLang="en-US" sz="1800" b="1" dirty="0">
              <a:ea typeface="楷体_GB2312" pitchFamily="49" charset="-122"/>
            </a:endParaRPr>
          </a:p>
        </p:txBody>
      </p:sp>
      <p:sp>
        <p:nvSpPr>
          <p:cNvPr id="17418" name="Text Box 12"/>
          <p:cNvSpPr txBox="1"/>
          <p:nvPr/>
        </p:nvSpPr>
        <p:spPr>
          <a:xfrm>
            <a:off x="2227263" y="3068638"/>
            <a:ext cx="1103312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ea typeface="楷体_GB2312" pitchFamily="49" charset="-122"/>
              </a:rPr>
              <a:t>滑膜层</a:t>
            </a:r>
            <a:endParaRPr lang="zh-CN" altLang="en-US" sz="1800" b="1" dirty="0">
              <a:ea typeface="楷体_GB2312" pitchFamily="49" charset="-122"/>
            </a:endParaRPr>
          </a:p>
        </p:txBody>
      </p:sp>
      <p:sp>
        <p:nvSpPr>
          <p:cNvPr id="17419" name="AutoShape 13"/>
          <p:cNvSpPr/>
          <p:nvPr/>
        </p:nvSpPr>
        <p:spPr>
          <a:xfrm>
            <a:off x="2057400" y="2895600"/>
            <a:ext cx="152400" cy="457200"/>
          </a:xfrm>
          <a:prstGeom prst="leftBrace">
            <a:avLst>
              <a:gd name="adj1" fmla="val 25000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pic>
        <p:nvPicPr>
          <p:cNvPr id="17420" name="Picture 14" descr="39"/>
          <p:cNvPicPr>
            <a:picLocks noChangeAspect="1"/>
          </p:cNvPicPr>
          <p:nvPr/>
        </p:nvPicPr>
        <p:blipFill>
          <a:blip r:embed="rId1">
            <a:lum bright="-23999" contrast="30000"/>
          </a:blip>
          <a:stretch>
            <a:fillRect/>
          </a:stretch>
        </p:blipFill>
        <p:spPr>
          <a:xfrm>
            <a:off x="1835150" y="904875"/>
            <a:ext cx="5153025" cy="5953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21" name="Text Box 15"/>
          <p:cNvSpPr txBox="1"/>
          <p:nvPr/>
        </p:nvSpPr>
        <p:spPr>
          <a:xfrm>
            <a:off x="615950" y="2830513"/>
            <a:ext cx="1408113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 dirty="0">
                <a:ea typeface="楷体_GB2312" pitchFamily="49" charset="-122"/>
              </a:rPr>
              <a:t>关节囊</a:t>
            </a:r>
            <a:endParaRPr lang="zh-CN" altLang="en-US" b="1" dirty="0">
              <a:ea typeface="楷体_GB2312" pitchFamily="49" charset="-122"/>
            </a:endParaRPr>
          </a:p>
        </p:txBody>
      </p:sp>
      <p:sp>
        <p:nvSpPr>
          <p:cNvPr id="17422" name="Line 16"/>
          <p:cNvSpPr/>
          <p:nvPr/>
        </p:nvSpPr>
        <p:spPr>
          <a:xfrm flipH="1">
            <a:off x="3200400" y="2971800"/>
            <a:ext cx="6858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423" name="Line 17"/>
          <p:cNvSpPr/>
          <p:nvPr/>
        </p:nvSpPr>
        <p:spPr>
          <a:xfrm flipH="1">
            <a:off x="3276600" y="3276600"/>
            <a:ext cx="685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424" name="Text Box 18"/>
          <p:cNvSpPr txBox="1"/>
          <p:nvPr/>
        </p:nvSpPr>
        <p:spPr>
          <a:xfrm>
            <a:off x="2198688" y="2724150"/>
            <a:ext cx="1103312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ea typeface="楷体_GB2312" pitchFamily="49" charset="-122"/>
              </a:rPr>
              <a:t>纤维层</a:t>
            </a:r>
            <a:endParaRPr lang="zh-CN" altLang="en-US" sz="1800" b="1" dirty="0">
              <a:ea typeface="楷体_GB2312" pitchFamily="49" charset="-122"/>
            </a:endParaRPr>
          </a:p>
        </p:txBody>
      </p:sp>
      <p:sp>
        <p:nvSpPr>
          <p:cNvPr id="17425" name="Text Box 19"/>
          <p:cNvSpPr txBox="1"/>
          <p:nvPr/>
        </p:nvSpPr>
        <p:spPr>
          <a:xfrm>
            <a:off x="2227263" y="3068638"/>
            <a:ext cx="1103312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ea typeface="楷体_GB2312" pitchFamily="49" charset="-122"/>
              </a:rPr>
              <a:t>滑膜层</a:t>
            </a:r>
            <a:endParaRPr lang="zh-CN" altLang="en-US" sz="1800" b="1" dirty="0">
              <a:ea typeface="楷体_GB2312" pitchFamily="49" charset="-122"/>
            </a:endParaRPr>
          </a:p>
        </p:txBody>
      </p:sp>
      <p:sp>
        <p:nvSpPr>
          <p:cNvPr id="17426" name="Line 20"/>
          <p:cNvSpPr/>
          <p:nvPr/>
        </p:nvSpPr>
        <p:spPr>
          <a:xfrm>
            <a:off x="5435600" y="2781300"/>
            <a:ext cx="17526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427" name="Text Box 21"/>
          <p:cNvSpPr txBox="1"/>
          <p:nvPr/>
        </p:nvSpPr>
        <p:spPr>
          <a:xfrm>
            <a:off x="1258888" y="1916113"/>
            <a:ext cx="1408112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 dirty="0">
                <a:ea typeface="楷体_GB2312" pitchFamily="49" charset="-122"/>
              </a:rPr>
              <a:t>关节面</a:t>
            </a:r>
            <a:endParaRPr lang="zh-CN" altLang="en-US" b="1" dirty="0"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Rectangle 2"/>
          <p:cNvSpPr/>
          <p:nvPr/>
        </p:nvSpPr>
        <p:spPr>
          <a:xfrm>
            <a:off x="1905000" y="685800"/>
            <a:ext cx="5715000" cy="6096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6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关节的辅助结构</a:t>
            </a:r>
            <a:endParaRPr lang="zh-CN" altLang="en-US" sz="3600" dirty="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435" name="Rectangle 3"/>
          <p:cNvSpPr/>
          <p:nvPr/>
        </p:nvSpPr>
        <p:spPr>
          <a:xfrm>
            <a:off x="395288" y="1524000"/>
            <a:ext cx="8137525" cy="12573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 eaLnBrk="1" hangingPunct="1">
              <a:buClrTx/>
              <a:buFontTx/>
              <a:buChar char="•"/>
            </a:pPr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１ 关节唇：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是附着于关节窝周缘的纤维软骨环，有</a:t>
            </a:r>
            <a:r>
              <a:rPr lang="zh-CN" altLang="en-US" sz="24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加大加深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关节窝的作用，如肩关节和髋关节都有关节唇。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  <a:p>
            <a:pPr marL="342900" lvl="0" indent="-342900" eaLnBrk="1" hangingPunct="1">
              <a:lnSpc>
                <a:spcPct val="90000"/>
              </a:lnSpc>
              <a:buClrTx/>
              <a:buFontTx/>
              <a:buChar char="•"/>
            </a:pPr>
            <a:endParaRPr lang="en-US" altLang="zh-CN" sz="24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8436" name="Picture 4"/>
          <p:cNvPicPr>
            <a:picLocks noChangeAspect="1"/>
          </p:cNvPicPr>
          <p:nvPr/>
        </p:nvPicPr>
        <p:blipFill>
          <a:blip r:embed="rId1">
            <a:lum contrast="30000"/>
          </a:blip>
          <a:stretch>
            <a:fillRect/>
          </a:stretch>
        </p:blipFill>
        <p:spPr>
          <a:xfrm>
            <a:off x="395288" y="2852738"/>
            <a:ext cx="3821112" cy="3821112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8437" name="Picture 5" descr="39"/>
          <p:cNvPicPr>
            <a:picLocks noChangeAspect="1"/>
          </p:cNvPicPr>
          <p:nvPr/>
        </p:nvPicPr>
        <p:blipFill>
          <a:blip r:embed="rId2">
            <a:lum bright="-23999" contrast="30000"/>
          </a:blip>
          <a:stretch>
            <a:fillRect/>
          </a:stretch>
        </p:blipFill>
        <p:spPr>
          <a:xfrm>
            <a:off x="4859338" y="2997200"/>
            <a:ext cx="2967037" cy="3429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Rectangle 3"/>
          <p:cNvSpPr>
            <a:spLocks noGrp="1"/>
          </p:cNvSpPr>
          <p:nvPr>
            <p:ph idx="1"/>
          </p:nvPr>
        </p:nvSpPr>
        <p:spPr>
          <a:xfrm>
            <a:off x="539750" y="404813"/>
            <a:ext cx="8353425" cy="2376487"/>
          </a:xfrm>
          <a:solidFill>
            <a:srgbClr val="CCFFFF">
              <a:alpha val="100000"/>
            </a:srgbClr>
          </a:solidFill>
          <a:ln/>
        </p:spPr>
        <p:txBody>
          <a:bodyPr vert="horz" wrap="square" lIns="91440" tIns="45720" rIns="91440" bIns="45720" anchor="t" anchorCtr="0"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２ 关节内软骨</a:t>
            </a:r>
            <a:r>
              <a:rPr lang="zh-CN" altLang="en-US" sz="2400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存在于关节腔内的软骨称关节内软骨，由</a:t>
            </a:r>
            <a:r>
              <a:rPr lang="zh-CN" altLang="en-US" sz="24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纤维软骨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构成。 存在形式有两种，一为</a:t>
            </a:r>
            <a:r>
              <a:rPr lang="zh-CN" altLang="en-US" sz="24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关节盘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，二为</a:t>
            </a:r>
            <a:r>
              <a:rPr lang="zh-CN" altLang="en-US" sz="24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半月板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，它们可</a:t>
            </a:r>
            <a:r>
              <a:rPr lang="zh-CN" altLang="en-US" sz="24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加深关节窝、使两个关节面互相适应，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同时还有</a:t>
            </a:r>
            <a:r>
              <a:rPr lang="zh-CN" altLang="en-US" sz="24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减轻冲撞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和</a:t>
            </a:r>
            <a:r>
              <a:rPr lang="zh-CN" altLang="en-US" sz="24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吸收震荡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的作用。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  <a:p>
            <a:endParaRPr lang="en-US" altLang="zh-CN" sz="2400" dirty="0"/>
          </a:p>
        </p:txBody>
      </p:sp>
      <p:pic>
        <p:nvPicPr>
          <p:cNvPr id="19459" name="Picture 4" descr="41"/>
          <p:cNvPicPr>
            <a:picLocks noChangeAspect="1"/>
          </p:cNvPicPr>
          <p:nvPr/>
        </p:nvPicPr>
        <p:blipFill>
          <a:blip r:embed="rId1">
            <a:lum bright="-12000"/>
          </a:blip>
          <a:srcRect b="11186"/>
          <a:stretch>
            <a:fillRect/>
          </a:stretch>
        </p:blipFill>
        <p:spPr>
          <a:xfrm>
            <a:off x="323850" y="3068638"/>
            <a:ext cx="5292725" cy="31321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0" name="Picture 5"/>
          <p:cNvPicPr>
            <a:picLocks noChangeAspect="1"/>
          </p:cNvPicPr>
          <p:nvPr/>
        </p:nvPicPr>
        <p:blipFill>
          <a:blip r:embed="rId2">
            <a:lum contrast="12000"/>
          </a:blip>
          <a:stretch>
            <a:fillRect/>
          </a:stretch>
        </p:blipFill>
        <p:spPr>
          <a:xfrm>
            <a:off x="5724525" y="3141663"/>
            <a:ext cx="3168650" cy="3121025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Rectangle 4"/>
          <p:cNvSpPr/>
          <p:nvPr/>
        </p:nvSpPr>
        <p:spPr>
          <a:xfrm>
            <a:off x="323850" y="1052513"/>
            <a:ext cx="4103688" cy="22828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３ 韧带</a:t>
            </a:r>
            <a:r>
              <a:rPr lang="zh-CN" altLang="en-US" sz="1800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1800" dirty="0">
                <a:latin typeface="楷体_GB2312" pitchFamily="49" charset="-122"/>
                <a:ea typeface="楷体_GB2312" pitchFamily="49" charset="-122"/>
              </a:rPr>
              <a:t>分布在关节周围，大多数位于关节囊</a:t>
            </a:r>
            <a:r>
              <a:rPr lang="zh-CN" altLang="en-US" sz="18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外面</a:t>
            </a:r>
            <a:r>
              <a:rPr lang="zh-CN" altLang="en-US" sz="1800" dirty="0">
                <a:latin typeface="楷体_GB2312" pitchFamily="49" charset="-122"/>
                <a:ea typeface="楷体_GB2312" pitchFamily="49" charset="-122"/>
              </a:rPr>
              <a:t>。也有少数韧带 存在于关节囊</a:t>
            </a:r>
            <a:r>
              <a:rPr lang="zh-CN" altLang="en-US" sz="18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内</a:t>
            </a:r>
            <a:r>
              <a:rPr lang="zh-CN" altLang="en-US" sz="1800" dirty="0">
                <a:latin typeface="楷体_GB2312" pitchFamily="49" charset="-122"/>
                <a:ea typeface="楷体_GB2312" pitchFamily="49" charset="-122"/>
              </a:rPr>
              <a:t>，如膝关节的交叉韧带。韧带有加固关节的作用。</a:t>
            </a:r>
            <a:endParaRPr lang="zh-CN" altLang="en-US" sz="18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0483" name="Picture 5" descr="40"/>
          <p:cNvPicPr>
            <a:picLocks noChangeAspect="1"/>
          </p:cNvPicPr>
          <p:nvPr/>
        </p:nvPicPr>
        <p:blipFill>
          <a:blip r:embed="rId1">
            <a:lum bright="-12000" contrast="6000"/>
          </a:blip>
          <a:stretch>
            <a:fillRect/>
          </a:stretch>
        </p:blipFill>
        <p:spPr>
          <a:xfrm>
            <a:off x="5029200" y="30163"/>
            <a:ext cx="3867150" cy="6692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4" name="Text Box 6"/>
          <p:cNvSpPr txBox="1"/>
          <p:nvPr/>
        </p:nvSpPr>
        <p:spPr>
          <a:xfrm>
            <a:off x="2193925" y="4159250"/>
            <a:ext cx="161290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3333FF"/>
                </a:solidFill>
                <a:ea typeface="楷体_GB2312" pitchFamily="49" charset="-122"/>
              </a:rPr>
              <a:t>囊外韧带</a:t>
            </a:r>
            <a:endParaRPr lang="zh-CN" altLang="en-US" sz="2800" dirty="0">
              <a:solidFill>
                <a:srgbClr val="3333FF"/>
              </a:solidFill>
              <a:ea typeface="楷体_GB2312" pitchFamily="49" charset="-122"/>
            </a:endParaRPr>
          </a:p>
        </p:txBody>
      </p:sp>
      <p:sp>
        <p:nvSpPr>
          <p:cNvPr id="20485" name="Text Box 7"/>
          <p:cNvSpPr txBox="1"/>
          <p:nvPr/>
        </p:nvSpPr>
        <p:spPr>
          <a:xfrm>
            <a:off x="2209800" y="4768850"/>
            <a:ext cx="161290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3333FF"/>
                </a:solidFill>
                <a:ea typeface="楷体_GB2312" pitchFamily="49" charset="-122"/>
              </a:rPr>
              <a:t>囊内韧带</a:t>
            </a:r>
            <a:endParaRPr lang="zh-CN" altLang="en-US" sz="2800" dirty="0">
              <a:solidFill>
                <a:srgbClr val="3333FF"/>
              </a:solidFill>
              <a:ea typeface="楷体_GB2312" pitchFamily="49" charset="-122"/>
            </a:endParaRPr>
          </a:p>
        </p:txBody>
      </p:sp>
      <p:sp>
        <p:nvSpPr>
          <p:cNvPr id="20486" name="Line 8"/>
          <p:cNvSpPr/>
          <p:nvPr/>
        </p:nvSpPr>
        <p:spPr>
          <a:xfrm flipV="1">
            <a:off x="3733800" y="2438400"/>
            <a:ext cx="3505200" cy="2514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0487" name="Line 9"/>
          <p:cNvSpPr/>
          <p:nvPr/>
        </p:nvSpPr>
        <p:spPr>
          <a:xfrm flipV="1">
            <a:off x="3733800" y="2667000"/>
            <a:ext cx="1905000" cy="1676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Rectangle 3"/>
          <p:cNvSpPr>
            <a:spLocks noGrp="1"/>
          </p:cNvSpPr>
          <p:nvPr>
            <p:ph idx="1"/>
          </p:nvPr>
        </p:nvSpPr>
        <p:spPr>
          <a:xfrm>
            <a:off x="539750" y="549275"/>
            <a:ext cx="7772400" cy="1800225"/>
          </a:xfrm>
          <a:solidFill>
            <a:schemeClr val="bg1">
              <a:alpha val="100000"/>
            </a:schemeClr>
          </a:solidFill>
          <a:ln/>
        </p:spPr>
        <p:txBody>
          <a:bodyPr vert="horz" wrap="square" lIns="91440" tIns="45720" rIns="91440" bIns="45720" anchor="t" anchorCtr="0"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４ 滑液囊</a:t>
            </a:r>
            <a:r>
              <a:rPr lang="zh-CN" altLang="en-US" sz="2800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是关节囊的</a:t>
            </a:r>
            <a:r>
              <a:rPr lang="zh-CN" altLang="en-US" sz="28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滑膜层向关节囊外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突出的部分。滑液囊垫在肌腱与骨之间，有保护肌腱的作用。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1507" name="Picture 4"/>
          <p:cNvPicPr>
            <a:picLocks noChangeAspect="1"/>
          </p:cNvPicPr>
          <p:nvPr/>
        </p:nvPicPr>
        <p:blipFill>
          <a:blip r:embed="rId1">
            <a:lum contrast="24000"/>
          </a:blip>
          <a:stretch>
            <a:fillRect/>
          </a:stretch>
        </p:blipFill>
        <p:spPr>
          <a:xfrm>
            <a:off x="2339975" y="2492375"/>
            <a:ext cx="4473575" cy="3857625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Rectangle 3"/>
          <p:cNvSpPr>
            <a:spLocks noGrp="1"/>
          </p:cNvSpPr>
          <p:nvPr>
            <p:ph idx="1"/>
          </p:nvPr>
        </p:nvSpPr>
        <p:spPr>
          <a:xfrm>
            <a:off x="395288" y="549275"/>
            <a:ext cx="7772400" cy="1727200"/>
          </a:xfrm>
          <a:solidFill>
            <a:schemeClr val="bg1">
              <a:alpha val="100000"/>
            </a:schemeClr>
          </a:solidFill>
          <a:ln/>
        </p:spPr>
        <p:txBody>
          <a:bodyPr vert="horz" wrap="square" lIns="91440" tIns="45720" rIns="91440" bIns="45720" anchor="t" anchorCtr="0"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５ 滑膜皱襞</a:t>
            </a:r>
            <a:r>
              <a:rPr lang="zh-CN" altLang="en-US" sz="2800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是关节囊</a:t>
            </a:r>
            <a:r>
              <a:rPr lang="zh-CN" altLang="en-US" sz="28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滑膜层向关节囊内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突入，形成皱襞，填充在空隙处，使关节面互相适应，稳固关节。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1">
            <a:lum contrast="24000"/>
          </a:blip>
          <a:stretch>
            <a:fillRect/>
          </a:stretch>
        </p:blipFill>
        <p:spPr>
          <a:xfrm>
            <a:off x="2051050" y="2528888"/>
            <a:ext cx="4537075" cy="3911600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r>
              <a:rPr lang="zh-CN" altLang="en-US" dirty="0"/>
              <a:t>本课件主要内容</a:t>
            </a:r>
            <a:endParaRPr lang="zh-CN" altLang="en-US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marL="0" indent="0">
              <a:buNone/>
            </a:pPr>
            <a:r>
              <a:rPr lang="zh-CN" altLang="en-US" dirty="0"/>
              <a:t>一、人体的基本结构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二、人体运动的执行体系</a:t>
            </a:r>
            <a:r>
              <a:rPr lang="en-US" altLang="zh-CN" dirty="0"/>
              <a:t>—</a:t>
            </a:r>
            <a:r>
              <a:rPr lang="zh-CN" altLang="en-US" dirty="0">
                <a:solidFill>
                  <a:srgbClr val="FF0000"/>
                </a:solidFill>
              </a:rPr>
              <a:t>运动系统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三、人体运动的物质代谢体系</a:t>
            </a:r>
            <a:r>
              <a:rPr lang="en-US" altLang="zh-CN" dirty="0"/>
              <a:t>—</a:t>
            </a:r>
            <a:r>
              <a:rPr lang="zh-CN" altLang="en-US" dirty="0">
                <a:solidFill>
                  <a:srgbClr val="FF0000"/>
                </a:solidFill>
              </a:rPr>
              <a:t>脉管系统、呼吸系统、消化系统、泌尿系统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四、人体运动的调控体系</a:t>
            </a:r>
            <a:r>
              <a:rPr lang="en-US" altLang="zh-CN" dirty="0"/>
              <a:t>—</a:t>
            </a:r>
            <a:r>
              <a:rPr lang="zh-CN" altLang="en-US" dirty="0">
                <a:solidFill>
                  <a:srgbClr val="FF0000"/>
                </a:solidFill>
              </a:rPr>
              <a:t>神经系统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r>
              <a:rPr lang="zh-CN" altLang="en-US" dirty="0">
                <a:solidFill>
                  <a:srgbClr val="FF0066"/>
                </a:solidFill>
                <a:latin typeface="宋体" panose="02010600030101010101" pitchFamily="2" charset="-122"/>
              </a:rPr>
              <a:t>关节的运动</a:t>
            </a: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23555" name="Rectangle 3"/>
          <p:cNvSpPr>
            <a:spLocks noGrp="1"/>
          </p:cNvSpPr>
          <p:nvPr>
            <p:ph idx="1"/>
          </p:nvPr>
        </p:nvSpPr>
        <p:spPr>
          <a:solidFill>
            <a:schemeClr val="bg1">
              <a:alpha val="100000"/>
            </a:schemeClr>
          </a:solidFill>
          <a:ln/>
        </p:spPr>
        <p:txBody>
          <a:bodyPr vert="horz" wrap="square" lIns="91440" tIns="45720" rIns="91440" bIns="45720" anchor="t" anchorCtr="0"/>
          <a:p>
            <a:pPr>
              <a:lnSpc>
                <a:spcPct val="125000"/>
              </a:lnSpc>
              <a:buFontTx/>
              <a:buNone/>
            </a:pPr>
            <a:r>
              <a:rPr lang="en-US" altLang="zh-CN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关节的运动形式与关节面的形状有关。每一种运动都是假设围绕某个运动轴在一定的基本平面进行的。关节的运动有下列几种形式：屈伸、收展、回旋、环转和水平屈伸。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r>
              <a:rPr lang="zh-CN" altLang="en-US" dirty="0">
                <a:solidFill>
                  <a:srgbClr val="FF0066"/>
                </a:solidFill>
                <a:latin typeface="宋体" panose="02010600030101010101" pitchFamily="2" charset="-122"/>
              </a:rPr>
              <a:t>屈、伸运动</a:t>
            </a:r>
            <a:endParaRPr lang="zh-CN" altLang="en-US" dirty="0">
              <a:solidFill>
                <a:srgbClr val="FF0066"/>
              </a:solidFill>
            </a:endParaRPr>
          </a:p>
        </p:txBody>
      </p:sp>
      <p:sp>
        <p:nvSpPr>
          <p:cNvPr id="24579" name="Rectangle 3"/>
          <p:cNvSpPr>
            <a:spLocks noGrp="1"/>
          </p:cNvSpPr>
          <p:nvPr>
            <p:ph idx="1"/>
          </p:nvPr>
        </p:nvSpPr>
        <p:spPr>
          <a:xfrm>
            <a:off x="304800" y="1773238"/>
            <a:ext cx="4267200" cy="4751387"/>
          </a:xfrm>
          <a:solidFill>
            <a:schemeClr val="bg1">
              <a:alpha val="100000"/>
            </a:schemeClr>
          </a:solidFill>
          <a:ln>
            <a:solidFill>
              <a:srgbClr val="00FF00">
                <a:alpha val="100000"/>
              </a:srgbClr>
            </a:solidFill>
            <a:miter lim="800000"/>
          </a:ln>
        </p:spPr>
        <p:txBody>
          <a:bodyPr vert="horz" wrap="square" lIns="91440" tIns="45720" rIns="91440" bIns="45720" anchor="t" anchorCtr="0"/>
          <a:p>
            <a:r>
              <a:rPr lang="zh-CN" altLang="en-US" sz="28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运动环节</a:t>
            </a:r>
            <a:r>
              <a:rPr lang="en-US" altLang="zh-CN" sz="28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8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人体绕关节运动的某一个部分</a:t>
            </a:r>
            <a:r>
              <a:rPr lang="en-US" altLang="zh-CN" sz="28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8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绕额状轴在矢状面内做的运动。一般来说，向前运动为屈，向后运动为伸。但膝关节和踝关节则相反。</a:t>
            </a:r>
            <a:endParaRPr lang="zh-CN" altLang="en-US" sz="2800" dirty="0">
              <a:solidFill>
                <a:srgbClr val="3333FF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屈：两骨之间角度变小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伸：两骨之间角度变大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4580" name="Picture 4" descr="43A"/>
          <p:cNvPicPr>
            <a:picLocks noChangeAspect="1"/>
          </p:cNvPicPr>
          <p:nvPr/>
        </p:nvPicPr>
        <p:blipFill>
          <a:blip r:embed="rId1">
            <a:lum bright="-12000" contrast="18000"/>
          </a:blip>
          <a:stretch>
            <a:fillRect/>
          </a:stretch>
        </p:blipFill>
        <p:spPr>
          <a:xfrm>
            <a:off x="4800600" y="1752600"/>
            <a:ext cx="4038600" cy="4848225"/>
          </a:xfrm>
          <a:prstGeom prst="rect">
            <a:avLst/>
          </a:prstGeom>
          <a:solidFill>
            <a:srgbClr val="00CC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2" name="Picture 2" descr="DZ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0"/>
            <a:ext cx="7696200" cy="6705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r>
              <a:rPr lang="zh-CN" altLang="en-US" dirty="0">
                <a:solidFill>
                  <a:srgbClr val="FF0066"/>
                </a:solidFill>
                <a:latin typeface="宋体" panose="02010600030101010101" pitchFamily="2" charset="-122"/>
              </a:rPr>
              <a:t>收、展运动</a:t>
            </a: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26627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3657600" cy="4114800"/>
          </a:xfrm>
          <a:solidFill>
            <a:schemeClr val="bg1">
              <a:alpha val="100000"/>
            </a:schemeClr>
          </a:solidFill>
          <a:ln>
            <a:solidFill>
              <a:srgbClr val="00FF00">
                <a:alpha val="100000"/>
              </a:srgbClr>
            </a:solidFill>
            <a:miter lim="800000"/>
          </a:ln>
        </p:spPr>
        <p:txBody>
          <a:bodyPr vert="horz" wrap="square" lIns="91440" tIns="45720" rIns="91440" bIns="45720" anchor="t" anchorCtr="0"/>
          <a:p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运动环节绕矢状轴在额状面做的运动。</a:t>
            </a:r>
            <a:r>
              <a:rPr lang="zh-CN" altLang="en-US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运动环节向身体正中面靠拢为内收，远离正中面为外展。</a:t>
            </a:r>
            <a:r>
              <a:rPr lang="zh-CN" altLang="en-US" dirty="0"/>
              <a:t> </a:t>
            </a:r>
            <a:endParaRPr lang="zh-CN" altLang="en-US" dirty="0"/>
          </a:p>
        </p:txBody>
      </p:sp>
      <p:pic>
        <p:nvPicPr>
          <p:cNvPr id="26628" name="Picture 4" descr="43"/>
          <p:cNvPicPr>
            <a:picLocks noChangeAspect="1"/>
          </p:cNvPicPr>
          <p:nvPr/>
        </p:nvPicPr>
        <p:blipFill>
          <a:blip r:embed="rId1"/>
          <a:srcRect b="4370"/>
          <a:stretch>
            <a:fillRect/>
          </a:stretch>
        </p:blipFill>
        <p:spPr>
          <a:xfrm>
            <a:off x="4495800" y="2638425"/>
            <a:ext cx="4419600" cy="3251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Picture 2" descr="DZ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0"/>
            <a:ext cx="6705600" cy="6705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Rectang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4038600" cy="1143000"/>
          </a:xfrm>
          <a:solidFill>
            <a:schemeClr val="bg1">
              <a:alpha val="100000"/>
            </a:schemeClr>
          </a:solidFill>
          <a:ln/>
        </p:spPr>
        <p:txBody>
          <a:bodyPr vert="horz" wrap="square" lIns="91440" tIns="45720" rIns="91440" bIns="45720" anchor="ctr" anchorCtr="0"/>
          <a:p>
            <a:r>
              <a:rPr lang="zh-CN" altLang="en-US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回旋运动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8675" name="Rectangle 3"/>
          <p:cNvSpPr>
            <a:spLocks noGrp="1"/>
          </p:cNvSpPr>
          <p:nvPr>
            <p:ph idx="1"/>
          </p:nvPr>
        </p:nvSpPr>
        <p:spPr>
          <a:xfrm>
            <a:off x="395288" y="2060575"/>
            <a:ext cx="4319587" cy="4114800"/>
          </a:xfrm>
          <a:solidFill>
            <a:schemeClr val="bg1">
              <a:alpha val="100000"/>
            </a:schemeClr>
          </a:solidFill>
          <a:ln>
            <a:solidFill>
              <a:srgbClr val="00FF00">
                <a:alpha val="100000"/>
              </a:srgbClr>
            </a:solidFill>
            <a:miter lim="800000"/>
          </a:ln>
        </p:spPr>
        <p:txBody>
          <a:bodyPr vert="horz" wrap="square" lIns="91440" tIns="45720" rIns="91440" bIns="45720" anchor="t" anchorCtr="0"/>
          <a:p>
            <a:pPr>
              <a:lnSpc>
                <a:spcPct val="120000"/>
              </a:lnSpc>
            </a:pP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运动环节绕本身的垂直轴在水平面内做的运动。</a:t>
            </a:r>
            <a:r>
              <a:rPr lang="zh-CN" altLang="en-US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由前向内旋转为内旋</a:t>
            </a:r>
            <a:r>
              <a:rPr lang="en-US" altLang="zh-CN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或旋前</a:t>
            </a:r>
            <a:r>
              <a:rPr lang="en-US" altLang="zh-CN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，由前向外旋转为外旋（或旋后）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。 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8676" name="Picture 4" descr="环转"/>
          <p:cNvPicPr>
            <a:picLocks noChangeAspect="1"/>
          </p:cNvPicPr>
          <p:nvPr/>
        </p:nvPicPr>
        <p:blipFill>
          <a:blip r:embed="rId1"/>
          <a:srcRect l="39729" t="27580" r="41696" b="25720"/>
          <a:stretch>
            <a:fillRect/>
          </a:stretch>
        </p:blipFill>
        <p:spPr>
          <a:xfrm>
            <a:off x="5029200" y="87313"/>
            <a:ext cx="4114800" cy="6629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8" name="Picture 2" descr="DZ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0"/>
            <a:ext cx="67818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Rectangle 2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100000"/>
            </a:schemeClr>
          </a:solidFill>
          <a:ln/>
        </p:spPr>
        <p:txBody>
          <a:bodyPr vert="horz" wrap="square" lIns="91440" tIns="45720" rIns="91440" bIns="45720" anchor="ctr" anchorCtr="0"/>
          <a:p>
            <a:r>
              <a:rPr lang="zh-CN" altLang="en-US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环转运动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0723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3810000" cy="4114800"/>
          </a:xfrm>
          <a:solidFill>
            <a:schemeClr val="bg1">
              <a:alpha val="100000"/>
            </a:schemeClr>
          </a:solidFill>
          <a:ln/>
        </p:spPr>
        <p:txBody>
          <a:bodyPr vert="horz" wrap="square" lIns="91440" tIns="45720" rIns="91440" bIns="45720" anchor="t" anchorCtr="0"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运动环节绕两个以上基本轴以及它们之间的中间轴做连续的运动。此运动可描绘成一个圆锥体图形的运动，故又称为圆锥运动。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如上肢在肩关节处做向前或向后的绕环运动。 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0724" name="Picture 4" descr="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0" y="1981200"/>
            <a:ext cx="3703638" cy="4495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Rectang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4114800" cy="1143000"/>
          </a:xfrm>
          <a:solidFill>
            <a:schemeClr val="bg1">
              <a:alpha val="100000"/>
            </a:schemeClr>
          </a:solidFill>
          <a:ln/>
        </p:spPr>
        <p:txBody>
          <a:bodyPr vert="horz" wrap="square" lIns="91440" tIns="45720" rIns="91440" bIns="45720" anchor="ctr" anchorCtr="0"/>
          <a:p>
            <a:r>
              <a:rPr lang="zh-CN" altLang="en-US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水平屈伸运动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1747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3657600" cy="4114800"/>
          </a:xfrm>
          <a:solidFill>
            <a:schemeClr val="bg1">
              <a:alpha val="100000"/>
            </a:schemeClr>
          </a:solidFill>
          <a:ln>
            <a:solidFill>
              <a:srgbClr val="00FF00">
                <a:alpha val="100000"/>
              </a:srgbClr>
            </a:solidFill>
            <a:miter lim="800000"/>
          </a:ln>
        </p:spPr>
        <p:txBody>
          <a:bodyPr vert="horz" wrap="square" lIns="91440" tIns="45720" rIns="91440" bIns="45720" anchor="t" anchorCtr="0"/>
          <a:p>
            <a:r>
              <a:rPr lang="zh-CN" altLang="en-US" sz="28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体育运动中的一种运动形式，生活中少见。上肢</a:t>
            </a:r>
            <a:r>
              <a:rPr lang="en-US" altLang="zh-CN" sz="28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8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或下肢</a:t>
            </a:r>
            <a:r>
              <a:rPr lang="en-US" altLang="zh-CN" sz="28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8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在肩关节</a:t>
            </a:r>
            <a:r>
              <a:rPr lang="en-US" altLang="zh-CN" sz="28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8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或髋关节</a:t>
            </a:r>
            <a:r>
              <a:rPr lang="en-US" altLang="zh-CN" sz="28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8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处，外展</a:t>
            </a:r>
            <a:r>
              <a:rPr lang="en-US" altLang="zh-CN" sz="28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90</a:t>
            </a:r>
            <a:r>
              <a:rPr lang="zh-CN" altLang="en-US" sz="28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度后再向前运动称</a:t>
            </a:r>
            <a:r>
              <a:rPr lang="zh-CN" altLang="en-US" sz="2800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水平屈</a:t>
            </a:r>
            <a:r>
              <a:rPr lang="zh-CN" altLang="en-US" sz="28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，如向后运动则称</a:t>
            </a:r>
            <a:r>
              <a:rPr lang="zh-CN" altLang="en-US" sz="2800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水平伸</a:t>
            </a:r>
            <a:r>
              <a:rPr lang="zh-CN" altLang="en-US" sz="28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 。</a:t>
            </a:r>
            <a:endParaRPr lang="zh-CN" altLang="en-US" sz="2800" dirty="0">
              <a:solidFill>
                <a:srgbClr val="3333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1748" name="Picture 4"/>
          <p:cNvPicPr>
            <a:picLocks noChangeAspect="1"/>
          </p:cNvPicPr>
          <p:nvPr/>
        </p:nvPicPr>
        <p:blipFill>
          <a:blip r:embed="rId1">
            <a:lum bright="-23999" contrast="36000"/>
          </a:blip>
          <a:stretch>
            <a:fillRect/>
          </a:stretch>
        </p:blipFill>
        <p:spPr>
          <a:xfrm>
            <a:off x="4953000" y="762000"/>
            <a:ext cx="3916363" cy="6096000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r>
              <a:rPr lang="zh-CN" altLang="en-US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关节的分类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3670300" cy="4114800"/>
          </a:xfrm>
          <a:solidFill>
            <a:schemeClr val="bg1"/>
          </a:solidFill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全身关节可依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关节运动轴的数目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和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关节面的形状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，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构成关节的骨数目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，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关节运动的方式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等分类。 </a:t>
            </a: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  <p:pic>
        <p:nvPicPr>
          <p:cNvPr id="32772" name="Picture 4" descr="http://www.37c.com.cn/literature/library/theory/001/0010200106.jpg"/>
          <p:cNvPicPr>
            <a:picLocks noChangeAspect="1"/>
          </p:cNvPicPr>
          <p:nvPr/>
        </p:nvPicPr>
        <p:blipFill>
          <a:blip r:embed="rId1" r:link="rId2"/>
          <a:srcRect r="5542"/>
          <a:stretch>
            <a:fillRect/>
          </a:stretch>
        </p:blipFill>
        <p:spPr>
          <a:xfrm>
            <a:off x="5003800" y="2060575"/>
            <a:ext cx="2984500" cy="4105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AutoShape 3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r>
              <a:rPr lang="zh-CN" altLang="en-US" dirty="0">
                <a:solidFill>
                  <a:srgbClr val="FF0066"/>
                </a:solidFill>
              </a:rPr>
              <a:t>一、人体的基本结构</a:t>
            </a:r>
            <a:endParaRPr lang="zh-CN" altLang="en-US" dirty="0">
              <a:solidFill>
                <a:srgbClr val="FF0066"/>
              </a:solidFill>
            </a:endParaRPr>
          </a:p>
        </p:txBody>
      </p:sp>
      <p:pic>
        <p:nvPicPr>
          <p:cNvPr id="6147" name="Picture 5"/>
          <p:cNvPicPr>
            <a:picLocks noChangeAspect="1"/>
          </p:cNvPicPr>
          <p:nvPr>
            <p:ph idx="1"/>
          </p:nvPr>
        </p:nvPicPr>
        <p:blipFill>
          <a:blip r:embed="rId1">
            <a:lum contrast="54000"/>
          </a:blip>
          <a:srcRect/>
          <a:stretch>
            <a:fillRect/>
          </a:stretch>
        </p:blipFill>
        <p:spPr>
          <a:xfrm>
            <a:off x="1447800" y="2362200"/>
            <a:ext cx="6096000" cy="4114800"/>
          </a:xfrm>
          <a:ln/>
        </p:spPr>
      </p:pic>
      <p:sp>
        <p:nvSpPr>
          <p:cNvPr id="2" name="矩形 1"/>
          <p:cNvSpPr/>
          <p:nvPr/>
        </p:nvSpPr>
        <p:spPr>
          <a:xfrm>
            <a:off x="735013" y="1600200"/>
            <a:ext cx="3227388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j-cs"/>
              </a:rPr>
              <a:t>细胞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j-cs"/>
            </a:endParaRP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Rectangle 2"/>
          <p:cNvSpPr>
            <a:spLocks noGrp="1"/>
          </p:cNvSpPr>
          <p:nvPr>
            <p:ph type="title"/>
          </p:nvPr>
        </p:nvSpPr>
        <p:spPr>
          <a:xfrm>
            <a:off x="395288" y="260350"/>
            <a:ext cx="7772400" cy="1143000"/>
          </a:xfrm>
          <a:solidFill>
            <a:schemeClr val="bg1">
              <a:alpha val="100000"/>
            </a:schemeClr>
          </a:solidFill>
          <a:ln/>
        </p:spPr>
        <p:txBody>
          <a:bodyPr vert="horz" wrap="square" lIns="91440" tIns="45720" rIns="91440" bIns="45720" anchor="ctr" anchorCtr="0"/>
          <a:p>
            <a:r>
              <a:rPr lang="zh-CN" altLang="en-US" sz="2800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按关节</a:t>
            </a:r>
            <a:r>
              <a:rPr lang="zh-CN" altLang="en-US" sz="2800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运动轴的数目</a:t>
            </a:r>
            <a:r>
              <a:rPr lang="zh-CN" altLang="en-US" sz="2800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2800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关节面的形状</a:t>
            </a:r>
            <a:r>
              <a:rPr lang="zh-CN" altLang="en-US" sz="2800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分类</a:t>
            </a: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33795" name="Rectangle 3"/>
          <p:cNvSpPr>
            <a:spLocks noGrp="1"/>
          </p:cNvSpPr>
          <p:nvPr>
            <p:ph idx="1"/>
          </p:nvPr>
        </p:nvSpPr>
        <p:spPr>
          <a:xfrm>
            <a:off x="179388" y="1557338"/>
            <a:ext cx="4032250" cy="5040312"/>
          </a:xfrm>
          <a:solidFill>
            <a:schemeClr val="bg1">
              <a:alpha val="100000"/>
            </a:schemeClr>
          </a:solidFill>
          <a:ln>
            <a:solidFill>
              <a:srgbClr val="00FF00">
                <a:alpha val="100000"/>
              </a:srgbClr>
            </a:solidFill>
            <a:miter lim="800000"/>
          </a:ln>
        </p:spPr>
        <p:txBody>
          <a:bodyPr vert="horz" wrap="square" lIns="91440" tIns="45720" rIns="91440" bIns="45720" anchor="t" anchorCtr="0"/>
          <a:p>
            <a:pPr algn="just">
              <a:lnSpc>
                <a:spcPct val="120000"/>
              </a:lnSpc>
            </a:pPr>
            <a:r>
              <a:rPr lang="en-US" altLang="zh-CN" sz="20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0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）单轴关节：</a:t>
            </a:r>
            <a:r>
              <a:rPr lang="zh-CN" altLang="en-US" sz="2000" b="1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只能绕一个轴运动，包括有滑车关节和圆柱关节</a:t>
            </a:r>
            <a:r>
              <a:rPr lang="en-US" altLang="zh-CN" sz="2000" b="1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000" b="1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又称车轴关节</a:t>
            </a:r>
            <a:r>
              <a:rPr lang="en-US" altLang="zh-CN" sz="2000" b="1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000" b="1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。      </a:t>
            </a:r>
            <a:endParaRPr lang="zh-CN" altLang="en-US" sz="2000" b="1" dirty="0">
              <a:solidFill>
                <a:srgbClr val="3333FF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>
              <a:lnSpc>
                <a:spcPct val="120000"/>
              </a:lnSpc>
              <a:buFontTx/>
              <a:buNone/>
            </a:pPr>
            <a:r>
              <a:rPr lang="zh-CN" altLang="en-US" sz="2000" b="1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en-US" altLang="zh-CN" sz="2000" b="1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(1) </a:t>
            </a:r>
            <a:r>
              <a:rPr lang="zh-CN" altLang="en-US" sz="20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滑车关节</a:t>
            </a:r>
            <a:r>
              <a:rPr lang="zh-CN" altLang="en-US" sz="2000" b="1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：关节头呈滑车状，另一骨为相应的窝。运动环节绕</a:t>
            </a:r>
            <a:r>
              <a:rPr lang="zh-CN" altLang="en-US" sz="20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额状轴</a:t>
            </a:r>
            <a:r>
              <a:rPr lang="zh-CN" altLang="en-US" sz="2000" b="1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zh-CN" altLang="en-US" sz="20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矢状面</a:t>
            </a:r>
            <a:r>
              <a:rPr lang="zh-CN" altLang="en-US" sz="2000" b="1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做屈伸运动。如肱尺关节、指关节。</a:t>
            </a:r>
            <a:endParaRPr lang="zh-CN" altLang="en-US" sz="2000" b="1" dirty="0">
              <a:solidFill>
                <a:srgbClr val="3333FF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buFontTx/>
              <a:buNone/>
            </a:pPr>
            <a:r>
              <a:rPr lang="zh-CN" altLang="en-US" sz="2000" b="1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en-US" altLang="zh-CN" sz="2000" b="1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(2)</a:t>
            </a:r>
            <a:r>
              <a:rPr lang="zh-CN" altLang="en-US" sz="20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圆柱关节</a:t>
            </a:r>
            <a:r>
              <a:rPr lang="zh-CN" altLang="en-US" sz="2000" b="1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：一骨关节头呈圆柱状，另一骨为相应的环状窝。运动环节只能绕自身的</a:t>
            </a:r>
            <a:r>
              <a:rPr lang="zh-CN" altLang="en-US" sz="20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垂直轴</a:t>
            </a:r>
            <a:r>
              <a:rPr lang="zh-CN" altLang="en-US" sz="2000" b="1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做回旋运动。如桡尺近侧和远侧的关节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sz="20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3796" name="Picture 4"/>
          <p:cNvPicPr>
            <a:picLocks noChangeAspect="1"/>
          </p:cNvPicPr>
          <p:nvPr/>
        </p:nvPicPr>
        <p:blipFill>
          <a:blip r:embed="rId1">
            <a:lum contrast="12000"/>
          </a:blip>
          <a:stretch>
            <a:fillRect/>
          </a:stretch>
        </p:blipFill>
        <p:spPr>
          <a:xfrm>
            <a:off x="4859338" y="1628775"/>
            <a:ext cx="3600450" cy="294640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33797" name="Picture 5"/>
          <p:cNvPicPr>
            <a:picLocks noChangeAspect="1"/>
          </p:cNvPicPr>
          <p:nvPr/>
        </p:nvPicPr>
        <p:blipFill>
          <a:blip r:embed="rId2">
            <a:lum contrast="12000"/>
          </a:blip>
          <a:stretch>
            <a:fillRect/>
          </a:stretch>
        </p:blipFill>
        <p:spPr>
          <a:xfrm>
            <a:off x="4716463" y="4941888"/>
            <a:ext cx="3822700" cy="1490662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Rectang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874713"/>
          </a:xfrm>
          <a:solidFill>
            <a:schemeClr val="bg1">
              <a:alpha val="100000"/>
            </a:schemeClr>
          </a:solidFill>
          <a:ln/>
        </p:spPr>
        <p:txBody>
          <a:bodyPr vert="horz" wrap="square" lIns="91440" tIns="45720" rIns="91440" bIns="45720" anchor="ctr" anchorCtr="0"/>
          <a:p>
            <a:r>
              <a:rPr lang="zh-CN" altLang="en-US" sz="3600" b="1" dirty="0">
                <a:solidFill>
                  <a:srgbClr val="FF0066"/>
                </a:solidFill>
              </a:rPr>
              <a:t>２） 双轴关节</a:t>
            </a:r>
            <a:endParaRPr lang="zh-CN" altLang="en-US" b="1" dirty="0">
              <a:solidFill>
                <a:srgbClr val="FF0066"/>
              </a:solidFill>
            </a:endParaRPr>
          </a:p>
        </p:txBody>
      </p:sp>
      <p:sp>
        <p:nvSpPr>
          <p:cNvPr id="34819" name="Rectangle 3"/>
          <p:cNvSpPr>
            <a:spLocks noGrp="1"/>
          </p:cNvSpPr>
          <p:nvPr>
            <p:ph idx="1"/>
          </p:nvPr>
        </p:nvSpPr>
        <p:spPr>
          <a:xfrm>
            <a:off x="684213" y="1628775"/>
            <a:ext cx="3886200" cy="4752975"/>
          </a:xfrm>
          <a:solidFill>
            <a:schemeClr val="bg1">
              <a:alpha val="100000"/>
            </a:schemeClr>
          </a:solidFill>
          <a:ln/>
        </p:spPr>
        <p:txBody>
          <a:bodyPr vert="horz" wrap="square" lIns="91440" tIns="45720" rIns="91440" bIns="45720" anchor="t" anchorCtr="0"/>
          <a:p>
            <a:pPr>
              <a:lnSpc>
                <a:spcPct val="125000"/>
              </a:lnSpc>
              <a:buFontTx/>
              <a:buNone/>
            </a:pPr>
            <a:r>
              <a:rPr lang="en-US" altLang="zh-CN" sz="2800" dirty="0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000" b="1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双轴关节包括椭圆关节和鞍状关节。</a:t>
            </a:r>
            <a:endParaRPr lang="zh-CN" altLang="en-US" sz="2000" b="1" dirty="0">
              <a:solidFill>
                <a:srgbClr val="3333FF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5000"/>
              </a:lnSpc>
              <a:buFontTx/>
              <a:buNone/>
            </a:pPr>
            <a:r>
              <a:rPr lang="zh-CN" altLang="en-US" sz="2000" b="1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（１）</a:t>
            </a:r>
            <a:r>
              <a:rPr lang="zh-CN" altLang="en-US" sz="20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椭圆关节</a:t>
            </a:r>
            <a:r>
              <a:rPr lang="zh-CN" altLang="en-US" sz="2000" b="1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：关节头和关节窝都呈椭圆形。运动环节能进行屈、伸、内收、外展和环转运动，如桡腕关节。</a:t>
            </a:r>
            <a:endParaRPr lang="zh-CN" altLang="en-US" sz="2000" b="1" dirty="0">
              <a:solidFill>
                <a:srgbClr val="3333FF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5000"/>
              </a:lnSpc>
              <a:buFontTx/>
              <a:buNone/>
            </a:pPr>
            <a:r>
              <a:rPr lang="zh-CN" altLang="en-US" sz="2000" b="1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（２）</a:t>
            </a:r>
            <a:r>
              <a:rPr lang="zh-CN" altLang="en-US" sz="20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鞍状关节</a:t>
            </a:r>
            <a:r>
              <a:rPr lang="zh-CN" altLang="en-US" sz="2000" b="1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：两关节面均呈马鞍形，成十字交叉结合。可作屈、伸、内收、外展和 环转运动，如拇指腕掌关节。</a:t>
            </a:r>
            <a:endParaRPr lang="zh-CN" altLang="en-US" sz="2000" b="1" dirty="0">
              <a:solidFill>
                <a:srgbClr val="3333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4820" name="Picture 4"/>
          <p:cNvPicPr>
            <a:picLocks noChangeAspect="1"/>
          </p:cNvPicPr>
          <p:nvPr/>
        </p:nvPicPr>
        <p:blipFill>
          <a:blip r:embed="rId1">
            <a:lum contrast="12000"/>
          </a:blip>
          <a:stretch>
            <a:fillRect/>
          </a:stretch>
        </p:blipFill>
        <p:spPr>
          <a:xfrm>
            <a:off x="4932363" y="2565400"/>
            <a:ext cx="3600450" cy="2946400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Rectangle 2"/>
          <p:cNvSpPr>
            <a:spLocks noGrp="1"/>
          </p:cNvSpPr>
          <p:nvPr>
            <p:ph type="title"/>
          </p:nvPr>
        </p:nvSpPr>
        <p:spPr>
          <a:xfrm>
            <a:off x="323850" y="1196975"/>
            <a:ext cx="4103688" cy="865188"/>
          </a:xfrm>
          <a:solidFill>
            <a:schemeClr val="bg1">
              <a:alpha val="100000"/>
            </a:schemeClr>
          </a:solidFill>
          <a:ln>
            <a:solidFill>
              <a:schemeClr val="bg1">
                <a:alpha val="100000"/>
              </a:schemeClr>
            </a:solidFill>
            <a:miter lim="800000"/>
          </a:ln>
        </p:spPr>
        <p:txBody>
          <a:bodyPr vert="horz" wrap="square" lIns="91440" tIns="45720" rIns="91440" bIns="45720" anchor="ctr" anchorCtr="0"/>
          <a:p>
            <a:r>
              <a:rPr lang="zh-CN" altLang="en-US" sz="3200" b="1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３） 多轴关节</a:t>
            </a:r>
            <a:endParaRPr lang="zh-CN" altLang="en-US" sz="3200" b="1" dirty="0">
              <a:solidFill>
                <a:srgbClr val="FF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843" name="Rectangle 3"/>
          <p:cNvSpPr>
            <a:spLocks noGrp="1"/>
          </p:cNvSpPr>
          <p:nvPr>
            <p:ph idx="1"/>
          </p:nvPr>
        </p:nvSpPr>
        <p:spPr>
          <a:xfrm>
            <a:off x="179388" y="2708275"/>
            <a:ext cx="8785225" cy="3933825"/>
          </a:xfrm>
          <a:solidFill>
            <a:srgbClr val="CCFFFF">
              <a:alpha val="100000"/>
            </a:srgbClr>
          </a:solidFill>
          <a:ln/>
        </p:spPr>
        <p:txBody>
          <a:bodyPr vert="horz" wrap="square" lIns="91440" tIns="45720" rIns="91440" bIns="45720" anchor="t" anchorCtr="0"/>
          <a:p>
            <a:pPr>
              <a:lnSpc>
                <a:spcPct val="125000"/>
              </a:lnSpc>
              <a:buFontTx/>
              <a:buNone/>
            </a:pPr>
            <a:r>
              <a:rPr lang="en-US" altLang="zh-CN" sz="2800" dirty="0">
                <a:latin typeface="宋体" panose="02010600030101010101" pitchFamily="2" charset="-122"/>
              </a:rPr>
              <a:t>     </a:t>
            </a: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多轴关节有</a:t>
            </a:r>
            <a:r>
              <a:rPr lang="zh-CN" altLang="en-US" sz="2000" b="1" dirty="0">
                <a:solidFill>
                  <a:srgbClr val="CC00FF"/>
                </a:solidFill>
                <a:latin typeface="楷体_GB2312" pitchFamily="49" charset="-122"/>
                <a:ea typeface="楷体_GB2312" pitchFamily="49" charset="-122"/>
              </a:rPr>
              <a:t>三个或三个以上的运动轴</a:t>
            </a:r>
            <a:r>
              <a:rPr lang="zh-CN" altLang="en-US" sz="2000" b="1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r>
              <a:rPr lang="zh-CN" altLang="en-US" sz="20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多轴关节有球窝关节、杵臼关节和平面关节。</a:t>
            </a:r>
            <a:endParaRPr lang="zh-CN" altLang="en-US" sz="2000" b="1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5000"/>
              </a:lnSpc>
              <a:buFontTx/>
              <a:buNone/>
            </a:pPr>
            <a:r>
              <a:rPr lang="zh-CN" altLang="en-US" sz="2000" b="1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0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（１）球窝关节</a:t>
            </a:r>
            <a:r>
              <a:rPr lang="zh-CN" altLang="en-US" sz="2000" b="1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关节头是球的一部分，呈半球状。可作屈伸、内收外展、回旋和环转运动。此种关节不仅运动轴多，而且运动幅度大，是最灵活的关节，如肩关节。</a:t>
            </a:r>
            <a:endParaRPr lang="zh-CN" altLang="en-US" sz="20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5000"/>
              </a:lnSpc>
              <a:buFontTx/>
              <a:buNone/>
            </a:pPr>
            <a:r>
              <a:rPr lang="zh-CN" altLang="en-US" sz="2000" b="1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0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（２）杵臼关节</a:t>
            </a:r>
            <a:r>
              <a:rPr lang="zh-CN" altLang="en-US" sz="2000" b="1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关节头近似球体，关节窝很深，关节呈杵臼状。其运动形式类似球窝关节，但运动幅度较小。如髋关节。</a:t>
            </a:r>
            <a:endParaRPr lang="zh-CN" altLang="en-US" sz="20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5000"/>
              </a:lnSpc>
              <a:buFontTx/>
              <a:buNone/>
            </a:pPr>
            <a:r>
              <a:rPr lang="zh-CN" altLang="en-US" sz="2000" b="1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000" b="1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（３）平面关节</a:t>
            </a:r>
            <a:r>
              <a:rPr lang="zh-CN" altLang="en-US" sz="2000" b="1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关节活动性很小，称为微动关节，如肩锁关节和椎间关节，其关节面较平，又称平面关节。此类关节只能作微小的滑动 </a:t>
            </a:r>
            <a:r>
              <a:rPr lang="zh-CN" altLang="en-US" sz="2000" b="1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000" b="1" dirty="0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584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8263" y="188913"/>
            <a:ext cx="3646487" cy="2522537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r>
              <a:rPr lang="zh-CN" altLang="en-US" sz="3200" dirty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（五）影响关节的运动幅度的因素</a:t>
            </a: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36867" name="Rectangle 3"/>
          <p:cNvSpPr>
            <a:spLocks noGrp="1"/>
          </p:cNvSpPr>
          <p:nvPr>
            <p:ph idx="1"/>
          </p:nvPr>
        </p:nvSpPr>
        <p:spPr>
          <a:solidFill>
            <a:schemeClr val="bg1">
              <a:alpha val="100000"/>
            </a:schemeClr>
          </a:solidFill>
          <a:ln>
            <a:solidFill>
              <a:schemeClr val="bg1">
                <a:alpha val="100000"/>
              </a:schemeClr>
            </a:solidFill>
            <a:miter lim="800000"/>
          </a:ln>
        </p:spPr>
        <p:txBody>
          <a:bodyPr vert="horz" wrap="square" lIns="91440" tIns="45720" rIns="91440" bIns="45720" anchor="t" anchorCtr="0"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①</a:t>
            </a:r>
            <a:r>
              <a:rPr lang="zh-CN" altLang="en-US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关节面面积大小差别</a:t>
            </a:r>
            <a:r>
              <a:rPr lang="zh-CN" altLang="en-US" sz="2800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；</a:t>
            </a:r>
            <a:r>
              <a:rPr lang="en-US" altLang="zh-CN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②</a:t>
            </a:r>
            <a:r>
              <a:rPr lang="zh-CN" altLang="en-US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关节囊的厚薄及松紧度；</a:t>
            </a:r>
            <a:r>
              <a:rPr lang="zh-CN" altLang="en-US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③</a:t>
            </a:r>
            <a:r>
              <a:rPr lang="zh-CN" altLang="en-US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韧带的多少与强弱；</a:t>
            </a:r>
            <a:r>
              <a:rPr lang="en-US" altLang="zh-CN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④</a:t>
            </a:r>
            <a:r>
              <a:rPr lang="zh-CN" altLang="en-US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关节内结构；</a:t>
            </a:r>
            <a:r>
              <a:rPr lang="zh-CN" altLang="en-US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⑤</a:t>
            </a:r>
            <a:r>
              <a:rPr lang="zh-CN" altLang="en-US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关节周围的肌肉状况；</a:t>
            </a:r>
            <a:r>
              <a:rPr lang="zh-CN" altLang="en-US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⑥</a:t>
            </a:r>
            <a:r>
              <a:rPr lang="zh-CN" altLang="en-US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关节周围的骨突起；</a:t>
            </a:r>
            <a:r>
              <a:rPr lang="zh-CN" altLang="en-US" b="1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⑦</a:t>
            </a:r>
            <a:r>
              <a:rPr lang="zh-CN" altLang="en-US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其他因素</a:t>
            </a:r>
            <a:r>
              <a:rPr lang="zh-CN" altLang="en-US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；</a:t>
            </a:r>
            <a:r>
              <a:rPr lang="zh-CN" altLang="en-US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</a:rPr>
              <a:t>如年龄、性别体育运动等因素，对关节灵活性也有一定的影响</a:t>
            </a:r>
            <a:endParaRPr lang="zh-CN" altLang="en-US" dirty="0">
              <a:solidFill>
                <a:srgbClr val="C000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5000"/>
              </a:lnSpc>
            </a:pPr>
            <a:endParaRPr lang="zh-CN" altLang="en-US" dirty="0">
              <a:solidFill>
                <a:srgbClr val="3333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Text Box 2"/>
          <p:cNvSpPr txBox="1"/>
          <p:nvPr/>
        </p:nvSpPr>
        <p:spPr>
          <a:xfrm>
            <a:off x="1219200" y="533400"/>
            <a:ext cx="184150" cy="8239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zh-CN" sz="48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7891" name="Text Box 3"/>
          <p:cNvSpPr txBox="1"/>
          <p:nvPr/>
        </p:nvSpPr>
        <p:spPr>
          <a:xfrm>
            <a:off x="34925" y="3644900"/>
            <a:ext cx="4968875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    附于骨骼</a:t>
            </a:r>
            <a:r>
              <a:rPr lang="en-US" altLang="zh-CN" sz="2800" b="1" dirty="0">
                <a:latin typeface="Times New Roman" panose="02020603050405020304" pitchFamily="18" charset="0"/>
              </a:rPr>
              <a:t>,</a:t>
            </a:r>
            <a:r>
              <a:rPr lang="zh-CN" altLang="en-US" sz="2800" b="1" dirty="0">
                <a:latin typeface="Times New Roman" panose="02020603050405020304" pitchFamily="18" charset="0"/>
              </a:rPr>
              <a:t>为随意肌，分布极广，约有</a:t>
            </a:r>
            <a:r>
              <a:rPr lang="en-US" altLang="zh-CN" sz="2800" b="1" dirty="0">
                <a:latin typeface="Times New Roman" panose="02020603050405020304" pitchFamily="18" charset="0"/>
              </a:rPr>
              <a:t>600</a:t>
            </a:r>
            <a:r>
              <a:rPr lang="zh-CN" altLang="en-US" sz="2800" b="1" dirty="0">
                <a:latin typeface="Times New Roman" panose="02020603050405020304" pitchFamily="18" charset="0"/>
              </a:rPr>
              <a:t>块，占体重</a:t>
            </a:r>
            <a:r>
              <a:rPr lang="en-US" altLang="zh-CN" sz="2800" b="1" dirty="0">
                <a:latin typeface="Times New Roman" panose="02020603050405020304" pitchFamily="18" charset="0"/>
              </a:rPr>
              <a:t>40%.</a:t>
            </a:r>
            <a:endParaRPr lang="en-US" altLang="zh-CN" sz="2800" b="1" dirty="0">
              <a:latin typeface="Times New Roman" panose="02020603050405020304" pitchFamily="18" charset="0"/>
            </a:endParaRPr>
          </a:p>
        </p:txBody>
      </p:sp>
      <p:pic>
        <p:nvPicPr>
          <p:cNvPr id="37892" name="Picture 4" descr="45"/>
          <p:cNvPicPr>
            <a:picLocks noChangeAspect="1"/>
          </p:cNvPicPr>
          <p:nvPr/>
        </p:nvPicPr>
        <p:blipFill>
          <a:blip r:embed="rId1">
            <a:lum bright="-17999" contrast="30000"/>
          </a:blip>
          <a:stretch>
            <a:fillRect/>
          </a:stretch>
        </p:blipFill>
        <p:spPr>
          <a:xfrm>
            <a:off x="5003800" y="0"/>
            <a:ext cx="3530600" cy="6308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3" name="Rectangle 9"/>
          <p:cNvSpPr/>
          <p:nvPr/>
        </p:nvSpPr>
        <p:spPr>
          <a:xfrm>
            <a:off x="1835150" y="1412875"/>
            <a:ext cx="3079750" cy="12001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 </a:t>
            </a:r>
            <a:r>
              <a:rPr lang="zh-CN" altLang="en-US" sz="7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骨骼肌</a:t>
            </a:r>
            <a:endParaRPr lang="zh-CN" altLang="en-US" sz="7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8914" name="Group 2"/>
          <p:cNvGrpSpPr/>
          <p:nvPr/>
        </p:nvGrpSpPr>
        <p:grpSpPr>
          <a:xfrm>
            <a:off x="468313" y="2060575"/>
            <a:ext cx="7848600" cy="4375150"/>
            <a:chOff x="336" y="912"/>
            <a:chExt cx="5134" cy="3403"/>
          </a:xfrm>
        </p:grpSpPr>
        <p:pic>
          <p:nvPicPr>
            <p:cNvPr id="38917" name="Picture 3" descr="46"/>
            <p:cNvPicPr>
              <a:picLocks noChangeAspect="1"/>
            </p:cNvPicPr>
            <p:nvPr/>
          </p:nvPicPr>
          <p:blipFill>
            <a:blip r:embed="rId1">
              <a:lum contrast="30000"/>
            </a:blip>
            <a:srcRect t="5096"/>
            <a:stretch>
              <a:fillRect/>
            </a:stretch>
          </p:blipFill>
          <p:spPr>
            <a:xfrm>
              <a:off x="336" y="912"/>
              <a:ext cx="5134" cy="316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8918" name="Text Box 4"/>
            <p:cNvSpPr txBox="1"/>
            <p:nvPr/>
          </p:nvSpPr>
          <p:spPr>
            <a:xfrm>
              <a:off x="925" y="3959"/>
              <a:ext cx="519" cy="3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latin typeface="Times New Roman" panose="02020603050405020304" pitchFamily="18" charset="0"/>
                </a:rPr>
                <a:t>长肌</a:t>
              </a:r>
              <a:endParaRPr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8919" name="Text Box 5"/>
            <p:cNvSpPr txBox="1"/>
            <p:nvPr/>
          </p:nvSpPr>
          <p:spPr>
            <a:xfrm>
              <a:off x="2496" y="3943"/>
              <a:ext cx="519" cy="3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latin typeface="Times New Roman" panose="02020603050405020304" pitchFamily="18" charset="0"/>
                </a:rPr>
                <a:t>阔肌</a:t>
              </a:r>
              <a:endParaRPr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8920" name="Text Box 6"/>
            <p:cNvSpPr txBox="1"/>
            <p:nvPr/>
          </p:nvSpPr>
          <p:spPr>
            <a:xfrm>
              <a:off x="4101" y="3917"/>
              <a:ext cx="719" cy="3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latin typeface="Times New Roman" panose="02020603050405020304" pitchFamily="18" charset="0"/>
                </a:rPr>
                <a:t>轮匝肌</a:t>
              </a:r>
              <a:endParaRPr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8921" name="Text Box 7"/>
            <p:cNvSpPr txBox="1"/>
            <p:nvPr/>
          </p:nvSpPr>
          <p:spPr>
            <a:xfrm>
              <a:off x="4176" y="1900"/>
              <a:ext cx="519" cy="35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latin typeface="Times New Roman" panose="02020603050405020304" pitchFamily="18" charset="0"/>
                </a:rPr>
                <a:t>短肌</a:t>
              </a:r>
              <a:endParaRPr lang="zh-CN" altLang="en-US" sz="24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38915" name="Text Box 8"/>
          <p:cNvSpPr txBox="1"/>
          <p:nvPr/>
        </p:nvSpPr>
        <p:spPr>
          <a:xfrm>
            <a:off x="755650" y="1628775"/>
            <a:ext cx="5995988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分长肌、短肌、阔 肌和轮匝肌。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8916" name="Text Box 9"/>
          <p:cNvSpPr txBox="1"/>
          <p:nvPr/>
        </p:nvSpPr>
        <p:spPr>
          <a:xfrm>
            <a:off x="539750" y="1052513"/>
            <a:ext cx="3430588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（一）骨骼肌的形态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Text Box 2"/>
          <p:cNvSpPr txBox="1"/>
          <p:nvPr/>
        </p:nvSpPr>
        <p:spPr>
          <a:xfrm>
            <a:off x="395288" y="1268413"/>
            <a:ext cx="6246812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骨骼肌的基本结构：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1 .</a:t>
            </a:r>
            <a:r>
              <a:rPr lang="zh-CN" altLang="en-US" sz="2400" b="1" dirty="0">
                <a:latin typeface="Times New Roman" panose="02020603050405020304" pitchFamily="18" charset="0"/>
              </a:rPr>
              <a:t>肌腹  由肌纤维组成，有舒缩功能。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2 .</a:t>
            </a:r>
            <a:r>
              <a:rPr lang="zh-CN" altLang="en-US" sz="2400" b="1" dirty="0">
                <a:latin typeface="Times New Roman" panose="02020603050405020304" pitchFamily="18" charset="0"/>
              </a:rPr>
              <a:t>肌腱  由致密结缔组织组成，无收缩功能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39939" name="Group 13"/>
          <p:cNvGrpSpPr/>
          <p:nvPr/>
        </p:nvGrpSpPr>
        <p:grpSpPr>
          <a:xfrm>
            <a:off x="2051050" y="2420938"/>
            <a:ext cx="6826250" cy="3744912"/>
            <a:chOff x="1292" y="1525"/>
            <a:chExt cx="4300" cy="2359"/>
          </a:xfrm>
        </p:grpSpPr>
        <p:pic>
          <p:nvPicPr>
            <p:cNvPr id="39941" name="Picture 3" descr="肌腱及肌腹"/>
            <p:cNvPicPr>
              <a:picLocks noChangeAspect="1"/>
            </p:cNvPicPr>
            <p:nvPr/>
          </p:nvPicPr>
          <p:blipFill>
            <a:blip r:embed="rId1">
              <a:lum contrast="30000"/>
            </a:blip>
            <a:srcRect l="17899" t="4678" r="7520"/>
            <a:stretch>
              <a:fillRect/>
            </a:stretch>
          </p:blipFill>
          <p:spPr>
            <a:xfrm>
              <a:off x="1927" y="1525"/>
              <a:ext cx="3264" cy="235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9942" name="Line 4"/>
            <p:cNvSpPr/>
            <p:nvPr/>
          </p:nvSpPr>
          <p:spPr>
            <a:xfrm flipH="1">
              <a:off x="1837" y="1933"/>
              <a:ext cx="62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3" name="Line 5"/>
            <p:cNvSpPr/>
            <p:nvPr/>
          </p:nvSpPr>
          <p:spPr>
            <a:xfrm flipH="1">
              <a:off x="1791" y="2840"/>
              <a:ext cx="72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4" name="Line 6"/>
            <p:cNvSpPr/>
            <p:nvPr/>
          </p:nvSpPr>
          <p:spPr>
            <a:xfrm flipH="1">
              <a:off x="1791" y="3612"/>
              <a:ext cx="72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5" name="Line 7"/>
            <p:cNvSpPr/>
            <p:nvPr/>
          </p:nvSpPr>
          <p:spPr>
            <a:xfrm>
              <a:off x="4195" y="2886"/>
              <a:ext cx="91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6" name="Text Box 8"/>
            <p:cNvSpPr txBox="1"/>
            <p:nvPr/>
          </p:nvSpPr>
          <p:spPr>
            <a:xfrm>
              <a:off x="1338" y="1797"/>
              <a:ext cx="52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latin typeface="Times New Roman" panose="02020603050405020304" pitchFamily="18" charset="0"/>
                </a:rPr>
                <a:t>肌腱</a:t>
              </a:r>
              <a:endParaRPr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9947" name="Text Box 9"/>
            <p:cNvSpPr txBox="1"/>
            <p:nvPr/>
          </p:nvSpPr>
          <p:spPr>
            <a:xfrm>
              <a:off x="1292" y="2704"/>
              <a:ext cx="6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latin typeface="Times New Roman" panose="02020603050405020304" pitchFamily="18" charset="0"/>
                </a:rPr>
                <a:t>肌腹</a:t>
              </a:r>
              <a:endParaRPr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9948" name="Text Box 10"/>
            <p:cNvSpPr txBox="1"/>
            <p:nvPr/>
          </p:nvSpPr>
          <p:spPr>
            <a:xfrm>
              <a:off x="1292" y="3475"/>
              <a:ext cx="633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latin typeface="Times New Roman" panose="02020603050405020304" pitchFamily="18" charset="0"/>
                </a:rPr>
                <a:t>肌腱</a:t>
              </a:r>
              <a:endParaRPr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9949" name="Text Box 11"/>
            <p:cNvSpPr txBox="1"/>
            <p:nvPr/>
          </p:nvSpPr>
          <p:spPr>
            <a:xfrm>
              <a:off x="5057" y="2704"/>
              <a:ext cx="53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 dirty="0">
                  <a:latin typeface="Times New Roman" panose="02020603050405020304" pitchFamily="18" charset="0"/>
                </a:rPr>
                <a:t>腱膜</a:t>
              </a:r>
              <a:endParaRPr lang="zh-CN" altLang="en-US" sz="24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39940" name="TextBox 1"/>
          <p:cNvSpPr txBox="1"/>
          <p:nvPr/>
        </p:nvSpPr>
        <p:spPr>
          <a:xfrm>
            <a:off x="762000" y="457200"/>
            <a:ext cx="3505200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600" dirty="0">
                <a:solidFill>
                  <a:schemeClr val="tx2"/>
                </a:solidFill>
              </a:rPr>
              <a:t>骨骼肌的构成</a:t>
            </a:r>
            <a:endParaRPr lang="zh-CN" altLang="en-US" sz="36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8786" name="Rectangle 2050"/>
          <p:cNvSpPr>
            <a:spLocks noGrp="1" noChangeArrowheads="1"/>
          </p:cNvSpPr>
          <p:nvPr/>
        </p:nvSpPr>
        <p:spPr bwMode="auto">
          <a:xfrm>
            <a:off x="4495800" y="5638800"/>
            <a:ext cx="3455988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Comic Sans MS" panose="030F0702030302020204" pitchFamily="66" charset="0"/>
                <a:ea typeface="楷体_GB2312" pitchFamily="49" charset="-122"/>
                <a:cs typeface="+mn-cs"/>
              </a:rPr>
              <a:t>肌的构造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Comic Sans MS" panose="030F0702030302020204" pitchFamily="66" charset="0"/>
              <a:ea typeface="楷体_GB2312" pitchFamily="49" charset="-122"/>
              <a:cs typeface="+mn-cs"/>
            </a:endParaRPr>
          </a:p>
        </p:txBody>
      </p:sp>
      <p:sp>
        <p:nvSpPr>
          <p:cNvPr id="40963" name="Rectangle 2051"/>
          <p:cNvSpPr>
            <a:spLocks noGrp="1"/>
          </p:cNvSpPr>
          <p:nvPr/>
        </p:nvSpPr>
        <p:spPr>
          <a:xfrm>
            <a:off x="228600" y="1371600"/>
            <a:ext cx="3671888" cy="399573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Comic Sans MS" panose="030F0702030302020204" pitchFamily="66" charset="0"/>
                <a:ea typeface="楷体_GB2312" pitchFamily="49" charset="-122"/>
              </a:rPr>
              <a:t>肌纤维</a:t>
            </a:r>
            <a:r>
              <a:rPr lang="en-US" altLang="zh-CN" dirty="0">
                <a:latin typeface="Comic Sans MS" panose="030F0702030302020204" pitchFamily="66" charset="0"/>
                <a:ea typeface="楷体_GB2312" pitchFamily="49" charset="-122"/>
              </a:rPr>
              <a:t>(</a:t>
            </a:r>
            <a:r>
              <a:rPr lang="zh-CN" altLang="en-US" dirty="0">
                <a:latin typeface="Comic Sans MS" panose="030F0702030302020204" pitchFamily="66" charset="0"/>
                <a:ea typeface="楷体_GB2312" pitchFamily="49" charset="-122"/>
              </a:rPr>
              <a:t>肌细胞</a:t>
            </a:r>
            <a:r>
              <a:rPr lang="en-US" altLang="zh-CN" dirty="0">
                <a:latin typeface="Comic Sans MS" panose="030F0702030302020204" pitchFamily="66" charset="0"/>
                <a:ea typeface="楷体_GB2312" pitchFamily="49" charset="-122"/>
              </a:rPr>
              <a:t>)</a:t>
            </a:r>
            <a:endParaRPr lang="en-US" altLang="zh-CN" dirty="0">
              <a:latin typeface="Comic Sans MS" panose="030F0702030302020204" pitchFamily="66" charset="0"/>
              <a:ea typeface="楷体_GB2312" pitchFamily="49" charset="-122"/>
            </a:endParaRPr>
          </a:p>
          <a:p>
            <a:pPr marL="0" lvl="0" indent="0"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Comic Sans MS" panose="030F0702030302020204" pitchFamily="66" charset="0"/>
                <a:ea typeface="楷体_GB2312" pitchFamily="49" charset="-122"/>
              </a:rPr>
              <a:t>肌内膜</a:t>
            </a:r>
            <a:endParaRPr lang="zh-CN" altLang="en-US" dirty="0">
              <a:latin typeface="Comic Sans MS" panose="030F0702030302020204" pitchFamily="66" charset="0"/>
              <a:ea typeface="楷体_GB2312" pitchFamily="49" charset="-122"/>
            </a:endParaRPr>
          </a:p>
          <a:p>
            <a:pPr marL="0" lvl="0" indent="0"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Comic Sans MS" panose="030F0702030302020204" pitchFamily="66" charset="0"/>
                <a:ea typeface="楷体_GB2312" pitchFamily="49" charset="-122"/>
              </a:rPr>
              <a:t>肌束</a:t>
            </a:r>
            <a:endParaRPr lang="zh-CN" altLang="en-US" dirty="0">
              <a:latin typeface="Comic Sans MS" panose="030F0702030302020204" pitchFamily="66" charset="0"/>
              <a:ea typeface="楷体_GB2312" pitchFamily="49" charset="-122"/>
            </a:endParaRPr>
          </a:p>
          <a:p>
            <a:pPr marL="0" lvl="0" indent="0"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Comic Sans MS" panose="030F0702030302020204" pitchFamily="66" charset="0"/>
                <a:ea typeface="楷体_GB2312" pitchFamily="49" charset="-122"/>
              </a:rPr>
              <a:t>肌束膜</a:t>
            </a:r>
            <a:endParaRPr lang="zh-CN" altLang="en-US" dirty="0">
              <a:latin typeface="Comic Sans MS" panose="030F0702030302020204" pitchFamily="66" charset="0"/>
              <a:ea typeface="楷体_GB2312" pitchFamily="49" charset="-122"/>
            </a:endParaRPr>
          </a:p>
          <a:p>
            <a:pPr marL="0" lvl="0" indent="0"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Comic Sans MS" panose="030F0702030302020204" pitchFamily="66" charset="0"/>
                <a:ea typeface="楷体_GB2312" pitchFamily="49" charset="-122"/>
              </a:rPr>
              <a:t>肌</a:t>
            </a:r>
            <a:endParaRPr lang="zh-CN" altLang="en-US" dirty="0">
              <a:latin typeface="Comic Sans MS" panose="030F0702030302020204" pitchFamily="66" charset="0"/>
              <a:ea typeface="楷体_GB2312" pitchFamily="49" charset="-122"/>
            </a:endParaRPr>
          </a:p>
          <a:p>
            <a:pPr marL="0" lvl="0" indent="0"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Comic Sans MS" panose="030F0702030302020204" pitchFamily="66" charset="0"/>
                <a:ea typeface="楷体_GB2312" pitchFamily="49" charset="-122"/>
              </a:rPr>
              <a:t>肌外膜</a:t>
            </a:r>
            <a:endParaRPr lang="zh-CN" altLang="en-US" dirty="0">
              <a:latin typeface="Comic Sans MS" panose="030F0702030302020204" pitchFamily="66" charset="0"/>
              <a:ea typeface="楷体_GB2312" pitchFamily="49" charset="-122"/>
            </a:endParaRPr>
          </a:p>
        </p:txBody>
      </p:sp>
      <p:pic>
        <p:nvPicPr>
          <p:cNvPr id="40964" name="Picture 2052" descr="肌的构造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8075" y="258763"/>
            <a:ext cx="5149850" cy="5715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5" name="TextBox 1"/>
          <p:cNvSpPr txBox="1"/>
          <p:nvPr/>
        </p:nvSpPr>
        <p:spPr>
          <a:xfrm>
            <a:off x="539750" y="428625"/>
            <a:ext cx="13573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600" b="1" dirty="0">
                <a:solidFill>
                  <a:srgbClr val="FF0000"/>
                </a:solidFill>
              </a:rPr>
              <a:t>肌 腹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Rectangle 2"/>
          <p:cNvSpPr>
            <a:spLocks noGrp="1"/>
          </p:cNvSpPr>
          <p:nvPr>
            <p:ph type="title"/>
          </p:nvPr>
        </p:nvSpPr>
        <p:spPr>
          <a:xfrm>
            <a:off x="611188" y="260350"/>
            <a:ext cx="4681537" cy="1143000"/>
          </a:xfrm>
          <a:solidFill>
            <a:schemeClr val="bg1">
              <a:alpha val="100000"/>
            </a:schemeClr>
          </a:solidFill>
          <a:ln/>
        </p:spPr>
        <p:txBody>
          <a:bodyPr vert="horz" wrap="square" lIns="91440" tIns="45720" rIns="91440" bIns="45720" anchor="ctr" anchorCtr="0"/>
          <a:p>
            <a:r>
              <a:rPr lang="zh-CN" altLang="en-US" sz="4000" b="1" dirty="0">
                <a:solidFill>
                  <a:srgbClr val="FF0066"/>
                </a:solidFill>
                <a:latin typeface="宋体" panose="02010600030101010101" pitchFamily="2" charset="-122"/>
              </a:rPr>
              <a:t>肌</a:t>
            </a:r>
            <a:r>
              <a:rPr lang="zh-CN" altLang="en-US" sz="4000" b="1" dirty="0">
                <a:solidFill>
                  <a:srgbClr val="FF0066"/>
                </a:solidFill>
              </a:rPr>
              <a:t> </a:t>
            </a:r>
            <a:r>
              <a:rPr lang="zh-CN" altLang="en-US" sz="4000" b="1" dirty="0">
                <a:solidFill>
                  <a:srgbClr val="FF0066"/>
                </a:solidFill>
                <a:latin typeface="宋体" panose="02010600030101010101" pitchFamily="2" charset="-122"/>
              </a:rPr>
              <a:t>腱</a:t>
            </a: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1987" name="Rectangle 3"/>
          <p:cNvSpPr>
            <a:spLocks noGrp="1"/>
          </p:cNvSpPr>
          <p:nvPr>
            <p:ph sz="half" idx="1"/>
          </p:nvPr>
        </p:nvSpPr>
        <p:spPr>
          <a:xfrm>
            <a:off x="611188" y="1700213"/>
            <a:ext cx="4840287" cy="4525962"/>
          </a:xfrm>
          <a:solidFill>
            <a:srgbClr val="CDFFF2">
              <a:alpha val="100000"/>
            </a:srgbClr>
          </a:solidFill>
          <a:ln/>
        </p:spPr>
        <p:txBody>
          <a:bodyPr vert="horz" wrap="square" lIns="91440" tIns="45720" rIns="91440" bIns="45720" anchor="t" anchorCtr="0"/>
          <a:p>
            <a:pPr>
              <a:lnSpc>
                <a:spcPct val="105000"/>
              </a:lnSpc>
              <a:buSzTx/>
            </a:pPr>
            <a:r>
              <a:rPr lang="zh-CN" altLang="en-US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位于肌腹两端，由胶原纤维束构成，没有收缩能力，但能抵抗很大的张力。肌腱的纤维不是平行排列的，而是互互交织排列形成辫状。所以在发生损伤时，通常是肌纤维断裂，或是肌腹与肌腱接头的地方断裂，或是肌腱附着处的骨膜被拉下，肌腱较少断裂。</a:t>
            </a:r>
            <a:r>
              <a:rPr lang="zh-CN" altLang="en-US" sz="3200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 </a:t>
            </a:r>
            <a:endParaRPr lang="zh-CN" altLang="en-US" sz="3200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graphicFrame>
        <p:nvGraphicFramePr>
          <p:cNvPr id="41988" name="Object 4"/>
          <p:cNvGraphicFramePr>
            <a:graphicFrameLocks noChangeAspect="1"/>
          </p:cNvGraphicFramePr>
          <p:nvPr>
            <p:ph sz="half" idx="2"/>
          </p:nvPr>
        </p:nvGraphicFramePr>
        <p:xfrm>
          <a:off x="6372225" y="260350"/>
          <a:ext cx="2008188" cy="312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209800" imgH="3486150" progId="MSPhotoEd.3">
                  <p:embed/>
                </p:oleObj>
              </mc:Choice>
              <mc:Fallback>
                <p:oleObj name="" r:id="rId1" imgW="2209800" imgH="3486150" progId="MSPhotoEd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>
                      <a:xfrm>
                        <a:off x="6372225" y="260350"/>
                        <a:ext cx="2008188" cy="3128963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989" name="Picture 5"/>
          <p:cNvPicPr>
            <a:picLocks noChangeAspect="1"/>
          </p:cNvPicPr>
          <p:nvPr/>
        </p:nvPicPr>
        <p:blipFill>
          <a:blip r:embed="rId3">
            <a:lum contrast="24000"/>
          </a:blip>
          <a:stretch>
            <a:fillRect/>
          </a:stretch>
        </p:blipFill>
        <p:spPr>
          <a:xfrm>
            <a:off x="6588125" y="3573463"/>
            <a:ext cx="1668463" cy="299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Text Box 2"/>
          <p:cNvSpPr txBox="1"/>
          <p:nvPr/>
        </p:nvSpPr>
        <p:spPr>
          <a:xfrm>
            <a:off x="250825" y="1557338"/>
            <a:ext cx="6481763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7200" lvl="0" indent="-457200" eaLnBrk="1" hangingPunct="1">
              <a:spcBef>
                <a:spcPct val="0"/>
              </a:spcBef>
              <a:buClrTx/>
              <a:buFontTx/>
              <a:buAutoNum type="arabicPeriod"/>
            </a:pPr>
            <a:r>
              <a:rPr lang="zh-CN" altLang="en-US" sz="2800" b="1" dirty="0">
                <a:latin typeface="宋体" panose="02010600030101010101" pitchFamily="2" charset="-122"/>
              </a:rPr>
              <a:t>筋膜</a:t>
            </a:r>
            <a:r>
              <a:rPr lang="en-US" altLang="zh-CN" sz="2800" b="1" dirty="0">
                <a:latin typeface="宋体" panose="02010600030101010101" pitchFamily="2" charset="-122"/>
              </a:rPr>
              <a:t>: </a:t>
            </a:r>
            <a:r>
              <a:rPr lang="zh-CN" altLang="en-US" sz="2800" b="1" dirty="0">
                <a:latin typeface="宋体" panose="02010600030101010101" pitchFamily="2" charset="-122"/>
              </a:rPr>
              <a:t>遍布全身，分浅、深筋膜。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  <p:pic>
        <p:nvPicPr>
          <p:cNvPr id="43011" name="Picture 3" descr="49"/>
          <p:cNvPicPr>
            <a:picLocks noChangeAspect="1"/>
          </p:cNvPicPr>
          <p:nvPr/>
        </p:nvPicPr>
        <p:blipFill>
          <a:blip r:embed="rId1">
            <a:lum contrast="12000"/>
          </a:blip>
          <a:srcRect l="4585" r="2815"/>
          <a:stretch>
            <a:fillRect/>
          </a:stretch>
        </p:blipFill>
        <p:spPr>
          <a:xfrm>
            <a:off x="4932363" y="1989138"/>
            <a:ext cx="3749675" cy="4041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2" name="Line 4"/>
          <p:cNvSpPr/>
          <p:nvPr/>
        </p:nvSpPr>
        <p:spPr>
          <a:xfrm flipH="1">
            <a:off x="3995738" y="2781300"/>
            <a:ext cx="1447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3013" name="Line 5"/>
          <p:cNvSpPr/>
          <p:nvPr/>
        </p:nvSpPr>
        <p:spPr>
          <a:xfrm flipH="1">
            <a:off x="4140200" y="3573463"/>
            <a:ext cx="11430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3014" name="Line 6"/>
          <p:cNvSpPr/>
          <p:nvPr/>
        </p:nvSpPr>
        <p:spPr>
          <a:xfrm flipH="1">
            <a:off x="4067175" y="4652963"/>
            <a:ext cx="1600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3015" name="Text Box 7"/>
          <p:cNvSpPr txBox="1"/>
          <p:nvPr/>
        </p:nvSpPr>
        <p:spPr>
          <a:xfrm>
            <a:off x="3132138" y="2565400"/>
            <a:ext cx="1008062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皮肤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43016" name="Text Box 8"/>
          <p:cNvSpPr txBox="1"/>
          <p:nvPr/>
        </p:nvSpPr>
        <p:spPr>
          <a:xfrm>
            <a:off x="3203575" y="3429000"/>
            <a:ext cx="950913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浅筋膜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43017" name="Text Box 9"/>
          <p:cNvSpPr txBox="1"/>
          <p:nvPr/>
        </p:nvSpPr>
        <p:spPr>
          <a:xfrm>
            <a:off x="3132138" y="4437063"/>
            <a:ext cx="950912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深筋膜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43018" name="Text Box 10"/>
          <p:cNvSpPr txBox="1"/>
          <p:nvPr/>
        </p:nvSpPr>
        <p:spPr>
          <a:xfrm>
            <a:off x="323850" y="2924175"/>
            <a:ext cx="2376488" cy="1006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</a:rPr>
              <a:t>）浅筋膜：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位于皮下，由疏松结缔组织构成。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43019" name="TextBox 1"/>
          <p:cNvSpPr txBox="1"/>
          <p:nvPr/>
        </p:nvSpPr>
        <p:spPr>
          <a:xfrm>
            <a:off x="822325" y="479425"/>
            <a:ext cx="3597275" cy="5857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solidFill>
                  <a:schemeClr val="tx2"/>
                </a:solidFill>
              </a:rPr>
              <a:t>骨骼肌的辅助结构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Rectangle 3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endParaRPr lang="zh-CN" altLang="zh-CN" dirty="0"/>
          </a:p>
        </p:txBody>
      </p:sp>
      <p:pic>
        <p:nvPicPr>
          <p:cNvPr id="7171" name="Picture 4" descr="TYTI000M"/>
          <p:cNvPicPr>
            <a:picLocks noChangeAspect="1"/>
          </p:cNvPicPr>
          <p:nvPr/>
        </p:nvPicPr>
        <p:blipFill>
          <a:blip r:embed="rId1"/>
          <a:srcRect t="27092"/>
          <a:stretch>
            <a:fillRect/>
          </a:stretch>
        </p:blipFill>
        <p:spPr>
          <a:xfrm>
            <a:off x="287338" y="1227138"/>
            <a:ext cx="8610600" cy="5438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1993900" y="319088"/>
            <a:ext cx="5181600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66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algn="ctr" defTabSz="914400">
              <a:buClrTx/>
              <a:buSzTx/>
              <a:buFontTx/>
              <a:buNone/>
              <a:defRPr/>
            </a:pPr>
            <a:r>
              <a:rPr kumimoji="0" lang="zh-CN" altLang="en-US" sz="5400" kern="1200" cap="none" spc="0" normalizeH="0" baseline="0" noProof="0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组 织</a:t>
            </a:r>
            <a:endParaRPr kumimoji="0" lang="zh-CN" altLang="en-US" sz="5400" kern="1200" cap="none" spc="0" normalizeH="0" baseline="0" noProof="0" dirty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Text Box 2"/>
          <p:cNvSpPr txBox="1"/>
          <p:nvPr/>
        </p:nvSpPr>
        <p:spPr>
          <a:xfrm>
            <a:off x="250825" y="1557338"/>
            <a:ext cx="81534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</a:rPr>
              <a:t>）深筋膜：位于浅筋膜深面，由致</a:t>
            </a:r>
            <a:r>
              <a:rPr lang="zh-CN" altLang="en-US" sz="2400" b="1" dirty="0"/>
              <a:t>密结缔组织构成。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pic>
        <p:nvPicPr>
          <p:cNvPr id="44035" name="Picture 3" descr="50"/>
          <p:cNvPicPr>
            <a:picLocks noChangeAspect="1"/>
          </p:cNvPicPr>
          <p:nvPr/>
        </p:nvPicPr>
        <p:blipFill>
          <a:blip r:embed="rId1">
            <a:lum contrast="24000"/>
          </a:blip>
          <a:stretch>
            <a:fillRect/>
          </a:stretch>
        </p:blipFill>
        <p:spPr>
          <a:xfrm>
            <a:off x="4356100" y="1844675"/>
            <a:ext cx="4432300" cy="4432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6" name="Line 4"/>
          <p:cNvSpPr/>
          <p:nvPr/>
        </p:nvSpPr>
        <p:spPr>
          <a:xfrm flipH="1">
            <a:off x="3995738" y="2924175"/>
            <a:ext cx="1371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4037" name="Line 5"/>
          <p:cNvSpPr/>
          <p:nvPr/>
        </p:nvSpPr>
        <p:spPr>
          <a:xfrm flipH="1">
            <a:off x="3779838" y="3573463"/>
            <a:ext cx="12954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4038" name="Line 6"/>
          <p:cNvSpPr/>
          <p:nvPr/>
        </p:nvSpPr>
        <p:spPr>
          <a:xfrm flipH="1">
            <a:off x="3779838" y="4292600"/>
            <a:ext cx="1600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4039" name="Text Box 7"/>
          <p:cNvSpPr txBox="1"/>
          <p:nvPr/>
        </p:nvSpPr>
        <p:spPr>
          <a:xfrm>
            <a:off x="2771775" y="2708275"/>
            <a:ext cx="1728788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浅筋膜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44040" name="Text Box 8"/>
          <p:cNvSpPr txBox="1"/>
          <p:nvPr/>
        </p:nvSpPr>
        <p:spPr>
          <a:xfrm>
            <a:off x="2843213" y="3357563"/>
            <a:ext cx="1366837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深筋膜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44041" name="Text Box 9"/>
          <p:cNvSpPr txBox="1"/>
          <p:nvPr/>
        </p:nvSpPr>
        <p:spPr>
          <a:xfrm>
            <a:off x="2843213" y="4076700"/>
            <a:ext cx="1785937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肌间隔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5058" name="Picture 3" descr="51"/>
          <p:cNvPicPr>
            <a:picLocks noChangeAspect="1"/>
          </p:cNvPicPr>
          <p:nvPr/>
        </p:nvPicPr>
        <p:blipFill>
          <a:blip r:embed="rId1">
            <a:lum contrast="18000"/>
          </a:blip>
          <a:stretch>
            <a:fillRect/>
          </a:stretch>
        </p:blipFill>
        <p:spPr>
          <a:xfrm>
            <a:off x="5364163" y="1773238"/>
            <a:ext cx="3487737" cy="44243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59" name="Text Box 2"/>
          <p:cNvSpPr txBox="1"/>
          <p:nvPr/>
        </p:nvSpPr>
        <p:spPr>
          <a:xfrm>
            <a:off x="827088" y="1628775"/>
            <a:ext cx="4046537" cy="1187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2 .</a:t>
            </a:r>
            <a:r>
              <a:rPr lang="zh-CN" altLang="en-US" sz="2400" b="1" dirty="0">
                <a:latin typeface="Times New Roman" panose="02020603050405020304" pitchFamily="18" charset="0"/>
              </a:rPr>
              <a:t>滑膜囊   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为内含滑液的小囊，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位于腱与</a:t>
            </a:r>
            <a:r>
              <a:rPr lang="zh-CN" altLang="en-US" sz="2400" b="1" dirty="0"/>
              <a:t>骨面接触处。</a:t>
            </a:r>
            <a:endParaRPr lang="zh-CN" altLang="en-US" sz="2400" b="1" dirty="0"/>
          </a:p>
        </p:txBody>
      </p:sp>
      <p:sp>
        <p:nvSpPr>
          <p:cNvPr id="45060" name="Line 4"/>
          <p:cNvSpPr/>
          <p:nvPr/>
        </p:nvSpPr>
        <p:spPr>
          <a:xfrm flipH="1">
            <a:off x="5003800" y="4797425"/>
            <a:ext cx="1630363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5061" name="Text Box 5"/>
          <p:cNvSpPr txBox="1"/>
          <p:nvPr/>
        </p:nvSpPr>
        <p:spPr>
          <a:xfrm>
            <a:off x="3995738" y="4508500"/>
            <a:ext cx="2014537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滑膜囊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45062" name="Line 6"/>
          <p:cNvSpPr/>
          <p:nvPr/>
        </p:nvSpPr>
        <p:spPr>
          <a:xfrm flipH="1">
            <a:off x="4932363" y="3500438"/>
            <a:ext cx="9144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5063" name="Text Box 7"/>
          <p:cNvSpPr txBox="1"/>
          <p:nvPr/>
        </p:nvSpPr>
        <p:spPr>
          <a:xfrm>
            <a:off x="3924300" y="3284538"/>
            <a:ext cx="1916113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臀大肌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45064" name="Line 8"/>
          <p:cNvSpPr/>
          <p:nvPr/>
        </p:nvSpPr>
        <p:spPr>
          <a:xfrm>
            <a:off x="4876800" y="5867400"/>
            <a:ext cx="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5065" name="Line 9"/>
          <p:cNvSpPr/>
          <p:nvPr/>
        </p:nvSpPr>
        <p:spPr>
          <a:xfrm flipH="1">
            <a:off x="5003800" y="5734050"/>
            <a:ext cx="1858963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5066" name="Text Box 10"/>
          <p:cNvSpPr txBox="1"/>
          <p:nvPr/>
        </p:nvSpPr>
        <p:spPr>
          <a:xfrm>
            <a:off x="4211638" y="5516563"/>
            <a:ext cx="1735137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股骨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Text Box 2"/>
          <p:cNvSpPr txBox="1"/>
          <p:nvPr/>
        </p:nvSpPr>
        <p:spPr>
          <a:xfrm>
            <a:off x="755650" y="1700213"/>
            <a:ext cx="4140200" cy="22828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3 .</a:t>
            </a:r>
            <a:r>
              <a:rPr lang="zh-CN" altLang="en-US" sz="2400" b="1" dirty="0">
                <a:latin typeface="Times New Roman" panose="02020603050405020304" pitchFamily="18" charset="0"/>
              </a:rPr>
              <a:t>腱鞘   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是包围在肌腱外的鞘管，存在于活动性较大的部位（如腕、踝、手指、足趾）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作用：固定腱的位置，减少摩擦。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pic>
        <p:nvPicPr>
          <p:cNvPr id="46083" name="Picture 3" descr="52"/>
          <p:cNvPicPr>
            <a:picLocks noChangeAspect="1"/>
          </p:cNvPicPr>
          <p:nvPr/>
        </p:nvPicPr>
        <p:blipFill>
          <a:blip r:embed="rId1">
            <a:lum bright="-6000" contrast="12000"/>
          </a:blip>
          <a:stretch>
            <a:fillRect/>
          </a:stretch>
        </p:blipFill>
        <p:spPr>
          <a:xfrm>
            <a:off x="4932363" y="1341438"/>
            <a:ext cx="3744912" cy="48688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4" name="Line 4"/>
          <p:cNvSpPr/>
          <p:nvPr/>
        </p:nvSpPr>
        <p:spPr>
          <a:xfrm>
            <a:off x="7010400" y="1981200"/>
            <a:ext cx="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6085" name="Line 5"/>
          <p:cNvSpPr/>
          <p:nvPr/>
        </p:nvSpPr>
        <p:spPr>
          <a:xfrm flipH="1">
            <a:off x="5508625" y="5013325"/>
            <a:ext cx="9144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6086" name="Text Box 6"/>
          <p:cNvSpPr txBox="1"/>
          <p:nvPr/>
        </p:nvSpPr>
        <p:spPr>
          <a:xfrm>
            <a:off x="4716463" y="4797425"/>
            <a:ext cx="1477962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腱鞘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Text Box 2"/>
          <p:cNvSpPr txBox="1"/>
          <p:nvPr/>
        </p:nvSpPr>
        <p:spPr>
          <a:xfrm>
            <a:off x="611188" y="1412875"/>
            <a:ext cx="4105275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腱鞘构造   分两部分：    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pic>
        <p:nvPicPr>
          <p:cNvPr id="47107" name="Picture 3" descr="最后"/>
          <p:cNvPicPr>
            <a:picLocks noChangeAspect="1"/>
          </p:cNvPicPr>
          <p:nvPr/>
        </p:nvPicPr>
        <p:blipFill>
          <a:blip r:embed="rId1">
            <a:lum contrast="12000"/>
          </a:blip>
          <a:srcRect l="8516" t="18340" r="16347" b="28377"/>
          <a:stretch>
            <a:fillRect/>
          </a:stretch>
        </p:blipFill>
        <p:spPr>
          <a:xfrm>
            <a:off x="3203575" y="2492375"/>
            <a:ext cx="4968875" cy="3870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8" name="Line 4"/>
          <p:cNvSpPr/>
          <p:nvPr/>
        </p:nvSpPr>
        <p:spPr>
          <a:xfrm flipH="1" flipV="1">
            <a:off x="3581400" y="2971800"/>
            <a:ext cx="1524000" cy="381000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7109" name="Line 5"/>
          <p:cNvSpPr/>
          <p:nvPr/>
        </p:nvSpPr>
        <p:spPr>
          <a:xfrm flipH="1">
            <a:off x="3657600" y="3581400"/>
            <a:ext cx="1524000" cy="0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7110" name="Line 6"/>
          <p:cNvSpPr/>
          <p:nvPr/>
        </p:nvSpPr>
        <p:spPr>
          <a:xfrm flipH="1">
            <a:off x="3657600" y="4097338"/>
            <a:ext cx="838200" cy="0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7111" name="Line 7"/>
          <p:cNvSpPr/>
          <p:nvPr/>
        </p:nvSpPr>
        <p:spPr>
          <a:xfrm flipH="1">
            <a:off x="3505200" y="5562600"/>
            <a:ext cx="533400" cy="0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7112" name="Text Box 8"/>
          <p:cNvSpPr txBox="1"/>
          <p:nvPr/>
        </p:nvSpPr>
        <p:spPr>
          <a:xfrm>
            <a:off x="2771775" y="2708275"/>
            <a:ext cx="1690688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纤维层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47113" name="Text Box 9"/>
          <p:cNvSpPr txBox="1"/>
          <p:nvPr/>
        </p:nvSpPr>
        <p:spPr>
          <a:xfrm>
            <a:off x="2771775" y="3284538"/>
            <a:ext cx="1497013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滑膜层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47114" name="Text Box 10"/>
          <p:cNvSpPr txBox="1"/>
          <p:nvPr/>
        </p:nvSpPr>
        <p:spPr>
          <a:xfrm>
            <a:off x="2843213" y="3860800"/>
            <a:ext cx="1497012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肌腱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47115" name="Text Box 11"/>
          <p:cNvSpPr txBox="1"/>
          <p:nvPr/>
        </p:nvSpPr>
        <p:spPr>
          <a:xfrm>
            <a:off x="2771775" y="5229225"/>
            <a:ext cx="1519238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指骨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47116" name="AutoShape 12"/>
          <p:cNvSpPr/>
          <p:nvPr/>
        </p:nvSpPr>
        <p:spPr>
          <a:xfrm>
            <a:off x="2627313" y="2781300"/>
            <a:ext cx="228600" cy="838200"/>
          </a:xfrm>
          <a:prstGeom prst="leftBrace">
            <a:avLst>
              <a:gd name="adj1" fmla="val 30555"/>
              <a:gd name="adj2" fmla="val 50000"/>
            </a:avLst>
          </a:prstGeom>
          <a:noFill/>
          <a:ln w="222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47117" name="Text Box 13"/>
          <p:cNvSpPr txBox="1"/>
          <p:nvPr/>
        </p:nvSpPr>
        <p:spPr>
          <a:xfrm>
            <a:off x="1908175" y="2997200"/>
            <a:ext cx="1525588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腱鞘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47118" name="Text Box 14"/>
          <p:cNvSpPr txBox="1"/>
          <p:nvPr/>
        </p:nvSpPr>
        <p:spPr>
          <a:xfrm>
            <a:off x="179388" y="2060575"/>
            <a:ext cx="860425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</a:rPr>
              <a:t>）腱纤维鞘：位于外层。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）腱滑膜鞘：位于纤维鞘内。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Rectangle 2"/>
          <p:cNvSpPr/>
          <p:nvPr>
            <p:ph type="title"/>
          </p:nvPr>
        </p:nvSpPr>
        <p:spPr>
          <a:xfrm>
            <a:off x="395288" y="1268413"/>
            <a:ext cx="8229600" cy="647700"/>
          </a:xfrm>
          <a:ln/>
        </p:spPr>
        <p:txBody>
          <a:bodyPr vert="horz" wrap="square" lIns="91440" tIns="45720" rIns="91440" bIns="45720" anchor="t" anchorCtr="0"/>
          <a:p>
            <a:r>
              <a:rPr lang="zh-CN" altLang="en-US" sz="3200" b="1" dirty="0">
                <a:solidFill>
                  <a:srgbClr val="FF0000"/>
                </a:solidFill>
              </a:rPr>
              <a:t>安静和运动时骨骼肌中毛细 血管的变化</a:t>
            </a:r>
            <a:r>
              <a:rPr lang="zh-CN" altLang="en-US" dirty="0"/>
              <a:t> </a:t>
            </a:r>
            <a:endParaRPr lang="zh-CN" altLang="en-US" dirty="0"/>
          </a:p>
        </p:txBody>
      </p:sp>
      <p:grpSp>
        <p:nvGrpSpPr>
          <p:cNvPr id="48131" name="Group 81"/>
          <p:cNvGrpSpPr/>
          <p:nvPr/>
        </p:nvGrpSpPr>
        <p:grpSpPr>
          <a:xfrm>
            <a:off x="179388" y="2060575"/>
            <a:ext cx="8785225" cy="4105275"/>
            <a:chOff x="-3" y="-3"/>
            <a:chExt cx="4376" cy="2048"/>
          </a:xfrm>
        </p:grpSpPr>
        <p:grpSp>
          <p:nvGrpSpPr>
            <p:cNvPr id="48132" name="Group 79"/>
            <p:cNvGrpSpPr/>
            <p:nvPr/>
          </p:nvGrpSpPr>
          <p:grpSpPr>
            <a:xfrm>
              <a:off x="0" y="0"/>
              <a:ext cx="4370" cy="2042"/>
              <a:chOff x="0" y="0"/>
              <a:chExt cx="4370" cy="2042"/>
            </a:xfrm>
          </p:grpSpPr>
          <p:grpSp>
            <p:nvGrpSpPr>
              <p:cNvPr id="48134" name="Group 30"/>
              <p:cNvGrpSpPr/>
              <p:nvPr/>
            </p:nvGrpSpPr>
            <p:grpSpPr>
              <a:xfrm>
                <a:off x="0" y="0"/>
                <a:ext cx="874" cy="546"/>
                <a:chOff x="0" y="0"/>
                <a:chExt cx="874" cy="546"/>
              </a:xfrm>
            </p:grpSpPr>
            <p:sp>
              <p:nvSpPr>
                <p:cNvPr id="48207" name="Rectangle 4"/>
                <p:cNvSpPr/>
                <p:nvPr/>
              </p:nvSpPr>
              <p:spPr>
                <a:xfrm>
                  <a:off x="43" y="0"/>
                  <a:ext cx="788" cy="54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zh-CN" altLang="en-US" sz="2400" dirty="0">
                      <a:latin typeface="Times New Roman" panose="02020603050405020304" pitchFamily="18" charset="0"/>
                    </a:rPr>
                    <a:t>状态</a:t>
                  </a: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208" name="Rectangle 29"/>
                <p:cNvSpPr/>
                <p:nvPr/>
              </p:nvSpPr>
              <p:spPr>
                <a:xfrm>
                  <a:off x="0" y="0"/>
                  <a:ext cx="874" cy="54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48135" name="Group 32"/>
              <p:cNvGrpSpPr/>
              <p:nvPr/>
            </p:nvGrpSpPr>
            <p:grpSpPr>
              <a:xfrm>
                <a:off x="874" y="0"/>
                <a:ext cx="874" cy="546"/>
                <a:chOff x="874" y="0"/>
                <a:chExt cx="874" cy="546"/>
              </a:xfrm>
            </p:grpSpPr>
            <p:sp>
              <p:nvSpPr>
                <p:cNvPr id="48205" name="Rectangle 5"/>
                <p:cNvSpPr/>
                <p:nvPr/>
              </p:nvSpPr>
              <p:spPr>
                <a:xfrm>
                  <a:off x="917" y="0"/>
                  <a:ext cx="788" cy="54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zh-CN" altLang="en-US" sz="1800" dirty="0">
                      <a:latin typeface="Times New Roman" panose="02020603050405020304" pitchFamily="18" charset="0"/>
                    </a:rPr>
                    <a:t>每平方毫米肌肉中毛细血管开放数（条）</a:t>
                  </a:r>
                  <a:endParaRPr lang="zh-CN" altLang="en-US" sz="1800" dirty="0">
                    <a:latin typeface="Times New Roman" panose="02020603050405020304" pitchFamily="18" charset="0"/>
                  </a:endParaRPr>
                </a:p>
                <a:p>
                  <a:pPr marL="0" lvl="0" indent="0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zh-CN" sz="1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206" name="Rectangle 31"/>
                <p:cNvSpPr/>
                <p:nvPr/>
              </p:nvSpPr>
              <p:spPr>
                <a:xfrm>
                  <a:off x="874" y="0"/>
                  <a:ext cx="874" cy="54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48136" name="Group 34"/>
              <p:cNvGrpSpPr/>
              <p:nvPr/>
            </p:nvGrpSpPr>
            <p:grpSpPr>
              <a:xfrm>
                <a:off x="1748" y="0"/>
                <a:ext cx="874" cy="546"/>
                <a:chOff x="1748" y="0"/>
                <a:chExt cx="874" cy="546"/>
              </a:xfrm>
            </p:grpSpPr>
            <p:sp>
              <p:nvSpPr>
                <p:cNvPr id="48203" name="Rectangle 6"/>
                <p:cNvSpPr/>
                <p:nvPr/>
              </p:nvSpPr>
              <p:spPr>
                <a:xfrm>
                  <a:off x="1791" y="0"/>
                  <a:ext cx="788" cy="54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zh-CN" altLang="en-US" sz="1800" dirty="0">
                      <a:latin typeface="Times New Roman" panose="02020603050405020304" pitchFamily="18" charset="0"/>
                    </a:rPr>
                    <a:t>每平方厘米肌肉中开放毛细血管的表面积（厘米</a:t>
                  </a:r>
                  <a:r>
                    <a:rPr lang="zh-CN" altLang="en-US" sz="1800" baseline="30000" dirty="0">
                      <a:latin typeface="Times New Roman" panose="02020603050405020304" pitchFamily="18" charset="0"/>
                    </a:rPr>
                    <a:t>２</a:t>
                  </a:r>
                  <a:r>
                    <a:rPr lang="zh-CN" altLang="en-US" sz="1800" dirty="0">
                      <a:latin typeface="Times New Roman" panose="02020603050405020304" pitchFamily="18" charset="0"/>
                    </a:rPr>
                    <a:t>）</a:t>
                  </a:r>
                  <a:endParaRPr lang="zh-CN" altLang="en-US" sz="1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204" name="Rectangle 33"/>
                <p:cNvSpPr/>
                <p:nvPr/>
              </p:nvSpPr>
              <p:spPr>
                <a:xfrm>
                  <a:off x="1748" y="0"/>
                  <a:ext cx="874" cy="54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48137" name="Group 36"/>
              <p:cNvGrpSpPr/>
              <p:nvPr/>
            </p:nvGrpSpPr>
            <p:grpSpPr>
              <a:xfrm>
                <a:off x="2622" y="0"/>
                <a:ext cx="874" cy="546"/>
                <a:chOff x="2622" y="0"/>
                <a:chExt cx="874" cy="546"/>
              </a:xfrm>
            </p:grpSpPr>
            <p:sp>
              <p:nvSpPr>
                <p:cNvPr id="48201" name="Rectangle 7"/>
                <p:cNvSpPr/>
                <p:nvPr/>
              </p:nvSpPr>
              <p:spPr>
                <a:xfrm>
                  <a:off x="2665" y="0"/>
                  <a:ext cx="788" cy="54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zh-CN" altLang="en-US" sz="1800" dirty="0">
                      <a:latin typeface="Times New Roman" panose="02020603050405020304" pitchFamily="18" charset="0"/>
                    </a:rPr>
                    <a:t>开放毛细血管容积</a:t>
                  </a:r>
                  <a:r>
                    <a:rPr lang="en-US" altLang="zh-CN" sz="1800" dirty="0">
                      <a:latin typeface="Times New Roman" panose="02020603050405020304" pitchFamily="18" charset="0"/>
                    </a:rPr>
                    <a:t>/</a:t>
                  </a:r>
                  <a:r>
                    <a:rPr lang="zh-CN" altLang="en-US" sz="1800" dirty="0">
                      <a:latin typeface="Times New Roman" panose="02020603050405020304" pitchFamily="18" charset="0"/>
                    </a:rPr>
                    <a:t>肌容积（</a:t>
                  </a:r>
                  <a:r>
                    <a:rPr lang="en-US" altLang="zh-CN" sz="1800" dirty="0">
                      <a:latin typeface="Times New Roman" panose="02020603050405020304" pitchFamily="18" charset="0"/>
                    </a:rPr>
                    <a:t>%</a:t>
                  </a:r>
                  <a:r>
                    <a:rPr lang="zh-CN" altLang="en-US" sz="1800" dirty="0">
                      <a:latin typeface="Times New Roman" panose="02020603050405020304" pitchFamily="18" charset="0"/>
                    </a:rPr>
                    <a:t>）</a:t>
                  </a:r>
                  <a:endParaRPr lang="zh-CN" altLang="en-US" sz="1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202" name="Rectangle 35"/>
                <p:cNvSpPr/>
                <p:nvPr/>
              </p:nvSpPr>
              <p:spPr>
                <a:xfrm>
                  <a:off x="2622" y="0"/>
                  <a:ext cx="874" cy="54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48138" name="Group 38"/>
              <p:cNvGrpSpPr/>
              <p:nvPr/>
            </p:nvGrpSpPr>
            <p:grpSpPr>
              <a:xfrm>
                <a:off x="3496" y="0"/>
                <a:ext cx="874" cy="546"/>
                <a:chOff x="3496" y="0"/>
                <a:chExt cx="874" cy="546"/>
              </a:xfrm>
            </p:grpSpPr>
            <p:sp>
              <p:nvSpPr>
                <p:cNvPr id="48199" name="Rectangle 8"/>
                <p:cNvSpPr/>
                <p:nvPr/>
              </p:nvSpPr>
              <p:spPr>
                <a:xfrm>
                  <a:off x="3539" y="0"/>
                  <a:ext cx="788" cy="54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zh-CN" altLang="en-US" sz="1800" dirty="0">
                      <a:latin typeface="Times New Roman" panose="02020603050405020304" pitchFamily="18" charset="0"/>
                    </a:rPr>
                    <a:t>毛细血管直径</a:t>
                  </a:r>
                  <a:endParaRPr lang="zh-CN" altLang="en-US" sz="1800" dirty="0">
                    <a:latin typeface="Times New Roman" panose="02020603050405020304" pitchFamily="18" charset="0"/>
                  </a:endParaRPr>
                </a:p>
                <a:p>
                  <a:pPr marL="0" lvl="0" indent="0" algn="ctr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zh-CN" altLang="en-US" sz="1800" dirty="0">
                      <a:latin typeface="Times New Roman" panose="02020603050405020304" pitchFamily="18" charset="0"/>
                    </a:rPr>
                    <a:t>（微米）</a:t>
                  </a:r>
                  <a:endParaRPr lang="zh-CN" altLang="en-US" sz="1800" dirty="0">
                    <a:latin typeface="Times New Roman" panose="02020603050405020304" pitchFamily="18" charset="0"/>
                  </a:endParaRPr>
                </a:p>
                <a:p>
                  <a:pPr marL="0" lvl="0" indent="0" algn="ctr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zh-CN" sz="18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200" name="Rectangle 37"/>
                <p:cNvSpPr/>
                <p:nvPr/>
              </p:nvSpPr>
              <p:spPr>
                <a:xfrm>
                  <a:off x="3496" y="0"/>
                  <a:ext cx="874" cy="546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48139" name="Group 40"/>
              <p:cNvGrpSpPr/>
              <p:nvPr/>
            </p:nvGrpSpPr>
            <p:grpSpPr>
              <a:xfrm>
                <a:off x="0" y="546"/>
                <a:ext cx="874" cy="374"/>
                <a:chOff x="0" y="546"/>
                <a:chExt cx="874" cy="374"/>
              </a:xfrm>
            </p:grpSpPr>
            <p:sp>
              <p:nvSpPr>
                <p:cNvPr id="48197" name="Rectangle 9"/>
                <p:cNvSpPr/>
                <p:nvPr/>
              </p:nvSpPr>
              <p:spPr>
                <a:xfrm>
                  <a:off x="43" y="546"/>
                  <a:ext cx="788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zh-CN" altLang="en-US" sz="2400" dirty="0">
                      <a:latin typeface="Times New Roman" panose="02020603050405020304" pitchFamily="18" charset="0"/>
                    </a:rPr>
                    <a:t>安静</a:t>
                  </a: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198" name="Rectangle 39"/>
                <p:cNvSpPr/>
                <p:nvPr/>
              </p:nvSpPr>
              <p:spPr>
                <a:xfrm>
                  <a:off x="0" y="546"/>
                  <a:ext cx="874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48140" name="Group 42"/>
              <p:cNvGrpSpPr/>
              <p:nvPr/>
            </p:nvGrpSpPr>
            <p:grpSpPr>
              <a:xfrm>
                <a:off x="874" y="546"/>
                <a:ext cx="874" cy="374"/>
                <a:chOff x="874" y="546"/>
                <a:chExt cx="874" cy="374"/>
              </a:xfrm>
            </p:grpSpPr>
            <p:sp>
              <p:nvSpPr>
                <p:cNvPr id="48195" name="Rectangle 10"/>
                <p:cNvSpPr/>
                <p:nvPr/>
              </p:nvSpPr>
              <p:spPr>
                <a:xfrm>
                  <a:off x="917" y="546"/>
                  <a:ext cx="788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2400" dirty="0">
                      <a:latin typeface="Times New Roman" panose="02020603050405020304" pitchFamily="18" charset="0"/>
                    </a:rPr>
                    <a:t>31-85</a:t>
                  </a:r>
                  <a:endParaRPr lang="en-US" altLang="zh-CN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196" name="Rectangle 41"/>
                <p:cNvSpPr/>
                <p:nvPr/>
              </p:nvSpPr>
              <p:spPr>
                <a:xfrm>
                  <a:off x="874" y="546"/>
                  <a:ext cx="874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48141" name="Group 44"/>
              <p:cNvGrpSpPr/>
              <p:nvPr/>
            </p:nvGrpSpPr>
            <p:grpSpPr>
              <a:xfrm>
                <a:off x="1748" y="546"/>
                <a:ext cx="874" cy="374"/>
                <a:chOff x="1748" y="546"/>
                <a:chExt cx="874" cy="374"/>
              </a:xfrm>
            </p:grpSpPr>
            <p:sp>
              <p:nvSpPr>
                <p:cNvPr id="48193" name="Rectangle 11"/>
                <p:cNvSpPr/>
                <p:nvPr/>
              </p:nvSpPr>
              <p:spPr>
                <a:xfrm>
                  <a:off x="1791" y="546"/>
                  <a:ext cx="788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2400" dirty="0">
                      <a:latin typeface="Times New Roman" panose="02020603050405020304" pitchFamily="18" charset="0"/>
                    </a:rPr>
                    <a:t>3.0-8.0</a:t>
                  </a:r>
                  <a:endParaRPr lang="en-US" altLang="zh-CN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194" name="Rectangle 43"/>
                <p:cNvSpPr/>
                <p:nvPr/>
              </p:nvSpPr>
              <p:spPr>
                <a:xfrm>
                  <a:off x="1748" y="546"/>
                  <a:ext cx="874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48142" name="Group 46"/>
              <p:cNvGrpSpPr/>
              <p:nvPr/>
            </p:nvGrpSpPr>
            <p:grpSpPr>
              <a:xfrm>
                <a:off x="2622" y="546"/>
                <a:ext cx="874" cy="374"/>
                <a:chOff x="2622" y="546"/>
                <a:chExt cx="874" cy="374"/>
              </a:xfrm>
            </p:grpSpPr>
            <p:sp>
              <p:nvSpPr>
                <p:cNvPr id="48191" name="Rectangle 12"/>
                <p:cNvSpPr/>
                <p:nvPr/>
              </p:nvSpPr>
              <p:spPr>
                <a:xfrm>
                  <a:off x="2665" y="546"/>
                  <a:ext cx="788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2400" dirty="0">
                      <a:latin typeface="Times New Roman" panose="02020603050405020304" pitchFamily="18" charset="0"/>
                    </a:rPr>
                    <a:t>0.02-0.08</a:t>
                  </a:r>
                  <a:endParaRPr lang="en-US" altLang="zh-CN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192" name="Rectangle 45"/>
                <p:cNvSpPr/>
                <p:nvPr/>
              </p:nvSpPr>
              <p:spPr>
                <a:xfrm>
                  <a:off x="2622" y="546"/>
                  <a:ext cx="874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48143" name="Group 48"/>
              <p:cNvGrpSpPr/>
              <p:nvPr/>
            </p:nvGrpSpPr>
            <p:grpSpPr>
              <a:xfrm>
                <a:off x="3496" y="546"/>
                <a:ext cx="874" cy="374"/>
                <a:chOff x="3496" y="546"/>
                <a:chExt cx="874" cy="374"/>
              </a:xfrm>
            </p:grpSpPr>
            <p:sp>
              <p:nvSpPr>
                <p:cNvPr id="48189" name="Rectangle 13"/>
                <p:cNvSpPr/>
                <p:nvPr/>
              </p:nvSpPr>
              <p:spPr>
                <a:xfrm>
                  <a:off x="3539" y="546"/>
                  <a:ext cx="788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2400" dirty="0">
                      <a:latin typeface="Times New Roman" panose="02020603050405020304" pitchFamily="18" charset="0"/>
                    </a:rPr>
                    <a:t>3</a:t>
                  </a:r>
                  <a:endParaRPr lang="en-US" altLang="zh-CN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190" name="Rectangle 47"/>
                <p:cNvSpPr/>
                <p:nvPr/>
              </p:nvSpPr>
              <p:spPr>
                <a:xfrm>
                  <a:off x="3496" y="546"/>
                  <a:ext cx="874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48144" name="Group 50"/>
              <p:cNvGrpSpPr/>
              <p:nvPr/>
            </p:nvGrpSpPr>
            <p:grpSpPr>
              <a:xfrm>
                <a:off x="0" y="920"/>
                <a:ext cx="874" cy="374"/>
                <a:chOff x="0" y="920"/>
                <a:chExt cx="874" cy="374"/>
              </a:xfrm>
            </p:grpSpPr>
            <p:sp>
              <p:nvSpPr>
                <p:cNvPr id="48187" name="Rectangle 14"/>
                <p:cNvSpPr/>
                <p:nvPr/>
              </p:nvSpPr>
              <p:spPr>
                <a:xfrm>
                  <a:off x="43" y="920"/>
                  <a:ext cx="788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zh-CN" altLang="en-US" sz="2400" dirty="0">
                      <a:latin typeface="Times New Roman" panose="02020603050405020304" pitchFamily="18" charset="0"/>
                    </a:rPr>
                    <a:t>按摩</a:t>
                  </a: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188" name="Rectangle 49"/>
                <p:cNvSpPr/>
                <p:nvPr/>
              </p:nvSpPr>
              <p:spPr>
                <a:xfrm>
                  <a:off x="0" y="920"/>
                  <a:ext cx="874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48145" name="Group 52"/>
              <p:cNvGrpSpPr/>
              <p:nvPr/>
            </p:nvGrpSpPr>
            <p:grpSpPr>
              <a:xfrm>
                <a:off x="874" y="920"/>
                <a:ext cx="874" cy="374"/>
                <a:chOff x="874" y="920"/>
                <a:chExt cx="874" cy="374"/>
              </a:xfrm>
            </p:grpSpPr>
            <p:sp>
              <p:nvSpPr>
                <p:cNvPr id="48185" name="Rectangle 15"/>
                <p:cNvSpPr/>
                <p:nvPr/>
              </p:nvSpPr>
              <p:spPr>
                <a:xfrm>
                  <a:off x="917" y="920"/>
                  <a:ext cx="788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2400" dirty="0">
                      <a:latin typeface="Times New Roman" panose="02020603050405020304" pitchFamily="18" charset="0"/>
                    </a:rPr>
                    <a:t>1400</a:t>
                  </a:r>
                  <a:endParaRPr lang="en-US" altLang="zh-CN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186" name="Rectangle 51"/>
                <p:cNvSpPr/>
                <p:nvPr/>
              </p:nvSpPr>
              <p:spPr>
                <a:xfrm>
                  <a:off x="874" y="920"/>
                  <a:ext cx="874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48146" name="Group 54"/>
              <p:cNvGrpSpPr/>
              <p:nvPr/>
            </p:nvGrpSpPr>
            <p:grpSpPr>
              <a:xfrm>
                <a:off x="1748" y="920"/>
                <a:ext cx="874" cy="374"/>
                <a:chOff x="1748" y="920"/>
                <a:chExt cx="874" cy="374"/>
              </a:xfrm>
            </p:grpSpPr>
            <p:sp>
              <p:nvSpPr>
                <p:cNvPr id="48183" name="Rectangle 16"/>
                <p:cNvSpPr/>
                <p:nvPr/>
              </p:nvSpPr>
              <p:spPr>
                <a:xfrm>
                  <a:off x="1791" y="920"/>
                  <a:ext cx="788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2400" dirty="0">
                      <a:latin typeface="Times New Roman" panose="02020603050405020304" pitchFamily="18" charset="0"/>
                    </a:rPr>
                    <a:t>200</a:t>
                  </a:r>
                  <a:endParaRPr lang="en-US" altLang="zh-CN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184" name="Rectangle 53"/>
                <p:cNvSpPr/>
                <p:nvPr/>
              </p:nvSpPr>
              <p:spPr>
                <a:xfrm>
                  <a:off x="1748" y="920"/>
                  <a:ext cx="874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48147" name="Group 56"/>
              <p:cNvGrpSpPr/>
              <p:nvPr/>
            </p:nvGrpSpPr>
            <p:grpSpPr>
              <a:xfrm>
                <a:off x="2622" y="920"/>
                <a:ext cx="874" cy="374"/>
                <a:chOff x="2622" y="920"/>
                <a:chExt cx="874" cy="374"/>
              </a:xfrm>
            </p:grpSpPr>
            <p:sp>
              <p:nvSpPr>
                <p:cNvPr id="48181" name="Rectangle 17"/>
                <p:cNvSpPr/>
                <p:nvPr/>
              </p:nvSpPr>
              <p:spPr>
                <a:xfrm>
                  <a:off x="2665" y="920"/>
                  <a:ext cx="788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2400" dirty="0">
                      <a:latin typeface="Times New Roman" panose="02020603050405020304" pitchFamily="18" charset="0"/>
                    </a:rPr>
                    <a:t>208</a:t>
                  </a:r>
                  <a:endParaRPr lang="en-US" altLang="zh-CN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182" name="Rectangle 55"/>
                <p:cNvSpPr/>
                <p:nvPr/>
              </p:nvSpPr>
              <p:spPr>
                <a:xfrm>
                  <a:off x="2622" y="920"/>
                  <a:ext cx="874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48148" name="Group 58"/>
              <p:cNvGrpSpPr/>
              <p:nvPr/>
            </p:nvGrpSpPr>
            <p:grpSpPr>
              <a:xfrm>
                <a:off x="3496" y="920"/>
                <a:ext cx="874" cy="374"/>
                <a:chOff x="3496" y="920"/>
                <a:chExt cx="874" cy="374"/>
              </a:xfrm>
            </p:grpSpPr>
            <p:sp>
              <p:nvSpPr>
                <p:cNvPr id="48179" name="Rectangle 18"/>
                <p:cNvSpPr/>
                <p:nvPr/>
              </p:nvSpPr>
              <p:spPr>
                <a:xfrm>
                  <a:off x="3539" y="920"/>
                  <a:ext cx="788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2400" dirty="0">
                      <a:latin typeface="Times New Roman" panose="02020603050405020304" pitchFamily="18" charset="0"/>
                    </a:rPr>
                    <a:t>4.6</a:t>
                  </a:r>
                  <a:endParaRPr lang="en-US" altLang="zh-CN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180" name="Rectangle 57"/>
                <p:cNvSpPr/>
                <p:nvPr/>
              </p:nvSpPr>
              <p:spPr>
                <a:xfrm>
                  <a:off x="3496" y="920"/>
                  <a:ext cx="874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48149" name="Group 60"/>
              <p:cNvGrpSpPr/>
              <p:nvPr/>
            </p:nvGrpSpPr>
            <p:grpSpPr>
              <a:xfrm>
                <a:off x="0" y="1294"/>
                <a:ext cx="874" cy="374"/>
                <a:chOff x="0" y="1294"/>
                <a:chExt cx="874" cy="374"/>
              </a:xfrm>
            </p:grpSpPr>
            <p:sp>
              <p:nvSpPr>
                <p:cNvPr id="48177" name="Rectangle 19"/>
                <p:cNvSpPr/>
                <p:nvPr/>
              </p:nvSpPr>
              <p:spPr>
                <a:xfrm>
                  <a:off x="43" y="1294"/>
                  <a:ext cx="788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zh-CN" altLang="en-US" sz="2400" dirty="0">
                      <a:latin typeface="Times New Roman" panose="02020603050405020304" pitchFamily="18" charset="0"/>
                    </a:rPr>
                    <a:t>运动</a:t>
                  </a: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178" name="Rectangle 59"/>
                <p:cNvSpPr/>
                <p:nvPr/>
              </p:nvSpPr>
              <p:spPr>
                <a:xfrm>
                  <a:off x="0" y="1294"/>
                  <a:ext cx="874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48150" name="Group 62"/>
              <p:cNvGrpSpPr/>
              <p:nvPr/>
            </p:nvGrpSpPr>
            <p:grpSpPr>
              <a:xfrm>
                <a:off x="874" y="1294"/>
                <a:ext cx="874" cy="374"/>
                <a:chOff x="874" y="1294"/>
                <a:chExt cx="874" cy="374"/>
              </a:xfrm>
            </p:grpSpPr>
            <p:sp>
              <p:nvSpPr>
                <p:cNvPr id="48175" name="Rectangle 20"/>
                <p:cNvSpPr/>
                <p:nvPr/>
              </p:nvSpPr>
              <p:spPr>
                <a:xfrm>
                  <a:off x="917" y="1294"/>
                  <a:ext cx="788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2400" dirty="0">
                      <a:latin typeface="Times New Roman" panose="02020603050405020304" pitchFamily="18" charset="0"/>
                    </a:rPr>
                    <a:t>2500</a:t>
                  </a:r>
                  <a:endParaRPr lang="en-US" altLang="zh-CN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176" name="Rectangle 61"/>
                <p:cNvSpPr/>
                <p:nvPr/>
              </p:nvSpPr>
              <p:spPr>
                <a:xfrm>
                  <a:off x="874" y="1294"/>
                  <a:ext cx="874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48151" name="Group 64"/>
              <p:cNvGrpSpPr/>
              <p:nvPr/>
            </p:nvGrpSpPr>
            <p:grpSpPr>
              <a:xfrm>
                <a:off x="1748" y="1294"/>
                <a:ext cx="874" cy="374"/>
                <a:chOff x="1748" y="1294"/>
                <a:chExt cx="874" cy="374"/>
              </a:xfrm>
            </p:grpSpPr>
            <p:sp>
              <p:nvSpPr>
                <p:cNvPr id="48173" name="Rectangle 21"/>
                <p:cNvSpPr/>
                <p:nvPr/>
              </p:nvSpPr>
              <p:spPr>
                <a:xfrm>
                  <a:off x="1791" y="1294"/>
                  <a:ext cx="788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2400" dirty="0">
                      <a:latin typeface="Times New Roman" panose="02020603050405020304" pitchFamily="18" charset="0"/>
                    </a:rPr>
                    <a:t>360</a:t>
                  </a:r>
                  <a:endParaRPr lang="en-US" altLang="zh-CN" sz="2400" dirty="0">
                    <a:latin typeface="Times New Roman" panose="02020603050405020304" pitchFamily="18" charset="0"/>
                  </a:endParaRPr>
                </a:p>
                <a:p>
                  <a:pPr marL="0" lvl="0" indent="0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zh-CN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174" name="Rectangle 63"/>
                <p:cNvSpPr/>
                <p:nvPr/>
              </p:nvSpPr>
              <p:spPr>
                <a:xfrm>
                  <a:off x="1748" y="1294"/>
                  <a:ext cx="874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48152" name="Group 66"/>
              <p:cNvGrpSpPr/>
              <p:nvPr/>
            </p:nvGrpSpPr>
            <p:grpSpPr>
              <a:xfrm>
                <a:off x="2622" y="1294"/>
                <a:ext cx="874" cy="374"/>
                <a:chOff x="2622" y="1294"/>
                <a:chExt cx="874" cy="374"/>
              </a:xfrm>
            </p:grpSpPr>
            <p:sp>
              <p:nvSpPr>
                <p:cNvPr id="48171" name="Rectangle 22"/>
                <p:cNvSpPr/>
                <p:nvPr/>
              </p:nvSpPr>
              <p:spPr>
                <a:xfrm>
                  <a:off x="2665" y="1294"/>
                  <a:ext cx="788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2400" dirty="0">
                      <a:latin typeface="Times New Roman" panose="02020603050405020304" pitchFamily="18" charset="0"/>
                    </a:rPr>
                    <a:t>5.5</a:t>
                  </a:r>
                  <a:endParaRPr lang="en-US" altLang="zh-CN" sz="2400" dirty="0">
                    <a:latin typeface="Times New Roman" panose="02020603050405020304" pitchFamily="18" charset="0"/>
                  </a:endParaRPr>
                </a:p>
                <a:p>
                  <a:pPr marL="0" lvl="0" indent="0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zh-CN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172" name="Rectangle 65"/>
                <p:cNvSpPr/>
                <p:nvPr/>
              </p:nvSpPr>
              <p:spPr>
                <a:xfrm>
                  <a:off x="2622" y="1294"/>
                  <a:ext cx="874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48153" name="Group 68"/>
              <p:cNvGrpSpPr/>
              <p:nvPr/>
            </p:nvGrpSpPr>
            <p:grpSpPr>
              <a:xfrm>
                <a:off x="3496" y="1294"/>
                <a:ext cx="874" cy="374"/>
                <a:chOff x="3496" y="1294"/>
                <a:chExt cx="874" cy="374"/>
              </a:xfrm>
            </p:grpSpPr>
            <p:sp>
              <p:nvSpPr>
                <p:cNvPr id="48169" name="Rectangle 23"/>
                <p:cNvSpPr/>
                <p:nvPr/>
              </p:nvSpPr>
              <p:spPr>
                <a:xfrm>
                  <a:off x="3539" y="1294"/>
                  <a:ext cx="788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2400" dirty="0">
                      <a:latin typeface="Times New Roman" panose="02020603050405020304" pitchFamily="18" charset="0"/>
                    </a:rPr>
                    <a:t>5</a:t>
                  </a:r>
                  <a:endParaRPr lang="en-US" altLang="zh-CN" sz="2400" dirty="0">
                    <a:latin typeface="Times New Roman" panose="02020603050405020304" pitchFamily="18" charset="0"/>
                  </a:endParaRPr>
                </a:p>
                <a:p>
                  <a:pPr marL="0" lvl="0" indent="0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zh-CN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170" name="Rectangle 67"/>
                <p:cNvSpPr/>
                <p:nvPr/>
              </p:nvSpPr>
              <p:spPr>
                <a:xfrm>
                  <a:off x="3496" y="1294"/>
                  <a:ext cx="874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48154" name="Group 70"/>
              <p:cNvGrpSpPr/>
              <p:nvPr/>
            </p:nvGrpSpPr>
            <p:grpSpPr>
              <a:xfrm>
                <a:off x="0" y="1668"/>
                <a:ext cx="874" cy="374"/>
                <a:chOff x="0" y="1668"/>
                <a:chExt cx="874" cy="374"/>
              </a:xfrm>
            </p:grpSpPr>
            <p:sp>
              <p:nvSpPr>
                <p:cNvPr id="48167" name="Rectangle 24"/>
                <p:cNvSpPr/>
                <p:nvPr/>
              </p:nvSpPr>
              <p:spPr>
                <a:xfrm>
                  <a:off x="43" y="1668"/>
                  <a:ext cx="788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zh-CN" altLang="en-US" sz="2400" dirty="0">
                      <a:latin typeface="Times New Roman" panose="02020603050405020304" pitchFamily="18" charset="0"/>
                    </a:rPr>
                    <a:t>最大运动</a:t>
                  </a: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168" name="Rectangle 69"/>
                <p:cNvSpPr/>
                <p:nvPr/>
              </p:nvSpPr>
              <p:spPr>
                <a:xfrm>
                  <a:off x="0" y="1668"/>
                  <a:ext cx="874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48155" name="Group 72"/>
              <p:cNvGrpSpPr/>
              <p:nvPr/>
            </p:nvGrpSpPr>
            <p:grpSpPr>
              <a:xfrm>
                <a:off x="874" y="1668"/>
                <a:ext cx="874" cy="374"/>
                <a:chOff x="874" y="1668"/>
                <a:chExt cx="874" cy="374"/>
              </a:xfrm>
            </p:grpSpPr>
            <p:sp>
              <p:nvSpPr>
                <p:cNvPr id="48165" name="Rectangle 25"/>
                <p:cNvSpPr/>
                <p:nvPr/>
              </p:nvSpPr>
              <p:spPr>
                <a:xfrm>
                  <a:off x="917" y="1668"/>
                  <a:ext cx="788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2400" dirty="0">
                      <a:latin typeface="Times New Roman" panose="02020603050405020304" pitchFamily="18" charset="0"/>
                    </a:rPr>
                    <a:t>3000</a:t>
                  </a:r>
                  <a:endParaRPr lang="en-US" altLang="zh-CN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166" name="Rectangle 71"/>
                <p:cNvSpPr/>
                <p:nvPr/>
              </p:nvSpPr>
              <p:spPr>
                <a:xfrm>
                  <a:off x="874" y="1668"/>
                  <a:ext cx="874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48156" name="Group 74"/>
              <p:cNvGrpSpPr/>
              <p:nvPr/>
            </p:nvGrpSpPr>
            <p:grpSpPr>
              <a:xfrm>
                <a:off x="1748" y="1668"/>
                <a:ext cx="874" cy="374"/>
                <a:chOff x="1748" y="1668"/>
                <a:chExt cx="874" cy="374"/>
              </a:xfrm>
            </p:grpSpPr>
            <p:sp>
              <p:nvSpPr>
                <p:cNvPr id="48163" name="Rectangle 26"/>
                <p:cNvSpPr/>
                <p:nvPr/>
              </p:nvSpPr>
              <p:spPr>
                <a:xfrm>
                  <a:off x="1791" y="1668"/>
                  <a:ext cx="788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2400" dirty="0">
                      <a:latin typeface="Times New Roman" panose="02020603050405020304" pitchFamily="18" charset="0"/>
                    </a:rPr>
                    <a:t>750</a:t>
                  </a:r>
                  <a:endParaRPr lang="en-US" altLang="zh-CN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164" name="Rectangle 73"/>
                <p:cNvSpPr/>
                <p:nvPr/>
              </p:nvSpPr>
              <p:spPr>
                <a:xfrm>
                  <a:off x="1748" y="1668"/>
                  <a:ext cx="874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48157" name="Group 76"/>
              <p:cNvGrpSpPr/>
              <p:nvPr/>
            </p:nvGrpSpPr>
            <p:grpSpPr>
              <a:xfrm>
                <a:off x="2622" y="1668"/>
                <a:ext cx="874" cy="374"/>
                <a:chOff x="2622" y="1668"/>
                <a:chExt cx="874" cy="374"/>
              </a:xfrm>
            </p:grpSpPr>
            <p:sp>
              <p:nvSpPr>
                <p:cNvPr id="48161" name="Rectangle 27"/>
                <p:cNvSpPr/>
                <p:nvPr/>
              </p:nvSpPr>
              <p:spPr>
                <a:xfrm>
                  <a:off x="2665" y="1668"/>
                  <a:ext cx="788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2400" dirty="0">
                      <a:latin typeface="Times New Roman" panose="02020603050405020304" pitchFamily="18" charset="0"/>
                    </a:rPr>
                    <a:t>15</a:t>
                  </a:r>
                  <a:endParaRPr lang="en-US" altLang="zh-CN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162" name="Rectangle 75"/>
                <p:cNvSpPr/>
                <p:nvPr/>
              </p:nvSpPr>
              <p:spPr>
                <a:xfrm>
                  <a:off x="2622" y="1668"/>
                  <a:ext cx="874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48158" name="Group 78"/>
              <p:cNvGrpSpPr/>
              <p:nvPr/>
            </p:nvGrpSpPr>
            <p:grpSpPr>
              <a:xfrm>
                <a:off x="3496" y="1668"/>
                <a:ext cx="874" cy="374"/>
                <a:chOff x="3496" y="1668"/>
                <a:chExt cx="874" cy="374"/>
              </a:xfrm>
            </p:grpSpPr>
            <p:sp>
              <p:nvSpPr>
                <p:cNvPr id="48159" name="Rectangle 28"/>
                <p:cNvSpPr/>
                <p:nvPr/>
              </p:nvSpPr>
              <p:spPr>
                <a:xfrm>
                  <a:off x="3539" y="1668"/>
                  <a:ext cx="788" cy="37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2400" dirty="0">
                      <a:latin typeface="Times New Roman" panose="02020603050405020304" pitchFamily="18" charset="0"/>
                    </a:rPr>
                    <a:t>8</a:t>
                  </a:r>
                  <a:endParaRPr lang="en-US" altLang="zh-CN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160" name="Rectangle 77"/>
                <p:cNvSpPr/>
                <p:nvPr/>
              </p:nvSpPr>
              <p:spPr>
                <a:xfrm>
                  <a:off x="3496" y="1668"/>
                  <a:ext cx="874" cy="374"/>
                </a:xfrm>
                <a:prstGeom prst="rect">
                  <a:avLst/>
                </a:prstGeom>
                <a:noFill/>
                <a:ln w="7" cap="flat" cmpd="sng">
                  <a:solidFill>
                    <a:srgbClr val="A0A0A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Wingdings" panose="05000000000000000000" pitchFamily="2" charset="2"/>
                    <a:buChar char="Ø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 2" panose="05020102010507070707" pitchFamily="18" charset="2"/>
                    <a:buChar char="¡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90000"/>
                    <a:buFont typeface="Wingdings" panose="05000000000000000000" pitchFamily="2" charset="2"/>
                    <a:buChar char="Ø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¡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 dirty="0"/>
                </a:p>
              </p:txBody>
            </p:sp>
          </p:grpSp>
        </p:grpSp>
        <p:sp>
          <p:nvSpPr>
            <p:cNvPr id="48133" name="Rectangle 80"/>
            <p:cNvSpPr/>
            <p:nvPr/>
          </p:nvSpPr>
          <p:spPr>
            <a:xfrm>
              <a:off x="-3" y="-3"/>
              <a:ext cx="4376" cy="2048"/>
            </a:xfrm>
            <a:prstGeom prst="rect">
              <a:avLst/>
            </a:prstGeom>
            <a:noFill/>
            <a:ln w="11112" cap="flat" cmpd="sng">
              <a:solidFill>
                <a:srgbClr val="A0A0A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</p:grpSp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Rectangle 2" hidden="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endParaRPr lang="zh-CN" altLang="zh-CN" dirty="0"/>
          </a:p>
        </p:txBody>
      </p:sp>
      <p:sp>
        <p:nvSpPr>
          <p:cNvPr id="49155" name="Rectangle 3" descr="08"/>
          <p:cNvSpPr>
            <a:spLocks noGrp="1" noChangeAspect="1"/>
          </p:cNvSpPr>
          <p:nvPr/>
        </p:nvSpPr>
        <p:spPr>
          <a:xfrm>
            <a:off x="1654175" y="0"/>
            <a:ext cx="5835650" cy="685800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Rectangle 2" hidden="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endParaRPr lang="zh-CN" altLang="zh-CN" dirty="0"/>
          </a:p>
        </p:txBody>
      </p:sp>
      <p:sp>
        <p:nvSpPr>
          <p:cNvPr id="50179" name="Rectangle 3" descr="07"/>
          <p:cNvSpPr>
            <a:spLocks noGrp="1" noChangeAspect="1"/>
          </p:cNvSpPr>
          <p:nvPr/>
        </p:nvSpPr>
        <p:spPr>
          <a:xfrm>
            <a:off x="2025650" y="0"/>
            <a:ext cx="5091113" cy="685800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02" name="Picture 3" descr="dd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457200"/>
            <a:ext cx="6324600" cy="5867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03" name="TextBox 3"/>
          <p:cNvSpPr txBox="1"/>
          <p:nvPr/>
        </p:nvSpPr>
        <p:spPr>
          <a:xfrm>
            <a:off x="396875" y="0"/>
            <a:ext cx="1016000" cy="3505200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p>
            <a:r>
              <a:rPr lang="zh-CN" altLang="en-US" sz="5400" dirty="0">
                <a:solidFill>
                  <a:srgbClr val="FF0000"/>
                </a:solidFill>
                <a:latin typeface="Arial" panose="020B0604020202020204" pitchFamily="34" charset="0"/>
              </a:rPr>
              <a:t>核心肌群</a:t>
            </a:r>
            <a:endParaRPr lang="zh-CN" altLang="en-US" sz="5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1204" name="TextBox 4"/>
          <p:cNvSpPr txBox="1"/>
          <p:nvPr/>
        </p:nvSpPr>
        <p:spPr>
          <a:xfrm>
            <a:off x="87313" y="3200400"/>
            <a:ext cx="2538412" cy="35401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800" dirty="0">
                <a:latin typeface="Arial" panose="020B0604020202020204" pitchFamily="34" charset="0"/>
              </a:rPr>
              <a:t>指的是位于腹部前后环绕着身躯，负责保护脊椎稳定的重要肌肉群，腹横肌、骨盆底肌群以及下背肌这一区域</a:t>
            </a:r>
            <a:endParaRPr lang="zh-CN" altLang="en-US" sz="2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矩形 2"/>
          <p:cNvSpPr/>
          <p:nvPr/>
        </p:nvSpPr>
        <p:spPr>
          <a:xfrm>
            <a:off x="381000" y="1066800"/>
            <a:ext cx="8305800" cy="43541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90000"/>
              </a:lnSpc>
            </a:pPr>
            <a:r>
              <a:rPr lang="zh-CN" altLang="en-US" sz="4400" dirty="0">
                <a:latin typeface="Arial" panose="020B0604020202020204" pitchFamily="34" charset="0"/>
              </a:rPr>
              <a:t>     </a:t>
            </a:r>
            <a:r>
              <a:rPr lang="zh-CN" altLang="en-US" sz="2400" dirty="0">
                <a:solidFill>
                  <a:schemeClr val="tx1"/>
                </a:solidFill>
                <a:uFillTx/>
                <a:latin typeface="Arial" panose="020B0604020202020204" pitchFamily="34" charset="0"/>
              </a:rPr>
              <a:t>借助训练核心肌群的局部运动，可以加强核心肌群的肌耐力，</a:t>
            </a:r>
            <a:r>
              <a:rPr lang="zh-CN" altLang="en-US" sz="2400" dirty="0">
                <a:solidFill>
                  <a:schemeClr val="tx1"/>
                </a:solidFill>
                <a:uFillTx/>
                <a:latin typeface="Arial" panose="020B0604020202020204" pitchFamily="34" charset="0"/>
              </a:rPr>
              <a:t>这对于人体有重要的意义。</a:t>
            </a:r>
            <a:endParaRPr lang="zh-CN" altLang="en-US" sz="2400" dirty="0">
              <a:solidFill>
                <a:schemeClr val="tx1"/>
              </a:solidFill>
              <a:uFillTx/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solidFill>
                  <a:schemeClr val="tx1"/>
                </a:solidFill>
                <a:uFillTx/>
                <a:latin typeface="Arial" panose="020B0604020202020204" pitchFamily="34" charset="0"/>
              </a:rPr>
              <a:t> （</a:t>
            </a:r>
            <a:r>
              <a:rPr lang="en-US" altLang="zh-CN" sz="2400" dirty="0">
                <a:solidFill>
                  <a:schemeClr val="tx1"/>
                </a:solidFill>
                <a:uFillTx/>
                <a:latin typeface="Arial" panose="020B0604020202020204" pitchFamily="34" charset="0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uFillTx/>
                <a:latin typeface="Arial" panose="020B0604020202020204" pitchFamily="34" charset="0"/>
              </a:rPr>
              <a:t>）稳定脊柱和骨盆，</a:t>
            </a:r>
            <a:r>
              <a:rPr lang="zh-CN" altLang="en-US" sz="2400" dirty="0">
                <a:uFillTx/>
                <a:sym typeface="+mn-ea"/>
              </a:rPr>
              <a:t>保持正确的身体姿</a:t>
            </a:r>
            <a:r>
              <a:rPr lang="zh-CN" altLang="en-US" sz="2400" dirty="0">
                <a:uFillTx/>
                <a:sym typeface="+mn-ea"/>
              </a:rPr>
              <a:t>态。</a:t>
            </a:r>
            <a:r>
              <a:rPr lang="zh-CN" altLang="en-US" sz="2400" dirty="0">
                <a:solidFill>
                  <a:schemeClr val="tx1"/>
                </a:solidFill>
                <a:uFillTx/>
                <a:latin typeface="Arial" panose="020B0604020202020204" pitchFamily="34" charset="0"/>
              </a:rPr>
              <a:t>维持人体躯干中心的稳定，提供脊椎足够的支撑力，分散脊柱所承受的负担，减少腰背疼痛等情况发生。 </a:t>
            </a:r>
            <a:endParaRPr lang="zh-CN" altLang="en-US" sz="2400" dirty="0">
              <a:solidFill>
                <a:schemeClr val="tx1"/>
              </a:solidFill>
              <a:uFillTx/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solidFill>
                  <a:schemeClr val="tx1"/>
                </a:solidFill>
                <a:uFillTx/>
                <a:latin typeface="Arial" panose="020B0604020202020204" pitchFamily="34" charset="0"/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  <a:uFillTx/>
                <a:latin typeface="Arial" panose="020B0604020202020204" pitchFamily="34" charset="0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uFillTx/>
                <a:latin typeface="Arial" panose="020B0604020202020204" pitchFamily="34" charset="0"/>
              </a:rPr>
              <a:t>）</a:t>
            </a:r>
            <a:r>
              <a:rPr lang="zh-CN" altLang="en-US" sz="2400" dirty="0">
                <a:uFillTx/>
                <a:sym typeface="+mn-ea"/>
              </a:rPr>
              <a:t>改善身体的控制和平衡，</a:t>
            </a:r>
            <a:r>
              <a:rPr lang="zh-CN" altLang="en-US" sz="2400" dirty="0">
                <a:solidFill>
                  <a:schemeClr val="tx1"/>
                </a:solidFill>
                <a:uFillTx/>
                <a:latin typeface="Arial" panose="020B0604020202020204" pitchFamily="34" charset="0"/>
              </a:rPr>
              <a:t>提高运动效率减少能量</a:t>
            </a:r>
            <a:r>
              <a:rPr lang="zh-CN" altLang="en-US" sz="2400" dirty="0">
                <a:solidFill>
                  <a:schemeClr val="tx1"/>
                </a:solidFill>
                <a:uFillTx/>
                <a:latin typeface="Arial" panose="020B0604020202020204" pitchFamily="34" charset="0"/>
              </a:rPr>
              <a:t>消耗。强大的核心肌群，能够使运动中的身体得到稳固的支持，从而减少四肢的应力，提高整体运动效率，减低不必要的能量</a:t>
            </a:r>
            <a:r>
              <a:rPr lang="zh-CN" altLang="en-US" sz="2400" dirty="0">
                <a:solidFill>
                  <a:schemeClr val="tx1"/>
                </a:solidFill>
                <a:uFillTx/>
                <a:latin typeface="Arial" panose="020B0604020202020204" pitchFamily="34" charset="0"/>
              </a:rPr>
              <a:t>消耗。</a:t>
            </a:r>
            <a:endParaRPr lang="zh-CN" altLang="en-US" sz="2400" dirty="0">
              <a:solidFill>
                <a:schemeClr val="tx1"/>
              </a:solidFill>
              <a:uFillTx/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uFillTx/>
                <a:sym typeface="+mn-ea"/>
              </a:rPr>
              <a:t>（</a:t>
            </a:r>
            <a:r>
              <a:rPr lang="en-US" altLang="zh-CN" sz="2400" dirty="0">
                <a:uFillTx/>
                <a:sym typeface="+mn-ea"/>
              </a:rPr>
              <a:t>3</a:t>
            </a:r>
            <a:r>
              <a:rPr lang="zh-CN" altLang="en-US" sz="2400" dirty="0">
                <a:uFillTx/>
                <a:sym typeface="+mn-ea"/>
              </a:rPr>
              <a:t>）</a:t>
            </a:r>
            <a:r>
              <a:rPr lang="zh-CN" altLang="en-US" sz="2400" dirty="0">
                <a:uFillTx/>
                <a:sym typeface="+mn-ea"/>
              </a:rPr>
              <a:t>防止运动损伤。</a:t>
            </a:r>
            <a:r>
              <a:rPr lang="zh-CN" altLang="en-US" sz="2400" dirty="0">
                <a:uFillTx/>
                <a:sym typeface="+mn-ea"/>
              </a:rPr>
              <a:t>核心区是承上启下的枢纽与桥梁，可以构建完整的运动链，减少运动中关节的负荷，达到预防运动损伤的目的。</a:t>
            </a:r>
            <a:endParaRPr lang="zh-CN" altLang="en-US" sz="2400" dirty="0">
              <a:solidFill>
                <a:schemeClr val="tx1"/>
              </a:solidFill>
              <a:uFillTx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3250" name="Picture 2" descr="8-15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1341438"/>
            <a:ext cx="7632700" cy="4670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AutoShape 2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r>
              <a:rPr lang="zh-CN" altLang="en-US" sz="4000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人体的构成</a:t>
            </a:r>
            <a:endParaRPr lang="zh-CN" altLang="en-US" sz="4000" dirty="0">
              <a:solidFill>
                <a:srgbClr val="FF33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8195" name="Group 24"/>
          <p:cNvGrpSpPr/>
          <p:nvPr/>
        </p:nvGrpSpPr>
        <p:grpSpPr>
          <a:xfrm>
            <a:off x="0" y="1512888"/>
            <a:ext cx="9148763" cy="4618037"/>
            <a:chOff x="-5" y="1031"/>
            <a:chExt cx="5763" cy="2909"/>
          </a:xfrm>
        </p:grpSpPr>
        <p:sp>
          <p:nvSpPr>
            <p:cNvPr id="8212" name="AutoShape 25" descr="ARTHSEPA"/>
            <p:cNvSpPr>
              <a:spLocks noChangeAspect="1"/>
            </p:cNvSpPr>
            <p:nvPr/>
          </p:nvSpPr>
          <p:spPr>
            <a:xfrm>
              <a:off x="3778" y="3893"/>
              <a:ext cx="1980" cy="4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8213" name="AutoShape 26" descr="Arthsepa"/>
            <p:cNvSpPr>
              <a:spLocks noChangeAspect="1"/>
            </p:cNvSpPr>
            <p:nvPr/>
          </p:nvSpPr>
          <p:spPr>
            <a:xfrm>
              <a:off x="-5" y="1031"/>
              <a:ext cx="2832" cy="61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</p:grpSp>
      <p:sp>
        <p:nvSpPr>
          <p:cNvPr id="8196" name="Rectangle 28"/>
          <p:cNvSpPr/>
          <p:nvPr/>
        </p:nvSpPr>
        <p:spPr>
          <a:xfrm>
            <a:off x="1066800" y="2057400"/>
            <a:ext cx="838200" cy="457200"/>
          </a:xfrm>
          <a:prstGeom prst="rect">
            <a:avLst/>
          </a:prstGeom>
          <a:solidFill>
            <a:srgbClr val="00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细胞</a:t>
            </a:r>
            <a:endParaRPr lang="zh-CN" altLang="en-US" sz="2400" dirty="0">
              <a:solidFill>
                <a:srgbClr val="FF33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197" name="AutoShape 29"/>
          <p:cNvSpPr/>
          <p:nvPr/>
        </p:nvSpPr>
        <p:spPr>
          <a:xfrm>
            <a:off x="2057400" y="289560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8D8DB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8198" name="AutoShape 30"/>
          <p:cNvSpPr/>
          <p:nvPr/>
        </p:nvSpPr>
        <p:spPr>
          <a:xfrm>
            <a:off x="1981200" y="502920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8D8DB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8199" name="Rectangle 31"/>
          <p:cNvSpPr/>
          <p:nvPr/>
        </p:nvSpPr>
        <p:spPr>
          <a:xfrm>
            <a:off x="2667000" y="2819400"/>
            <a:ext cx="5943600" cy="3810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上皮组织、结缔组织、肌组织、神经组织</a:t>
            </a:r>
            <a:endParaRPr lang="zh-CN" altLang="en-US" sz="2400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200" name="AutoShape 32"/>
          <p:cNvSpPr/>
          <p:nvPr/>
        </p:nvSpPr>
        <p:spPr>
          <a:xfrm>
            <a:off x="1371600" y="2590800"/>
            <a:ext cx="2286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8D8DB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8201" name="AutoShape 33"/>
          <p:cNvSpPr/>
          <p:nvPr/>
        </p:nvSpPr>
        <p:spPr>
          <a:xfrm>
            <a:off x="1295400" y="4495800"/>
            <a:ext cx="2286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8D8DB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8202" name="AutoShape 34"/>
          <p:cNvSpPr/>
          <p:nvPr/>
        </p:nvSpPr>
        <p:spPr>
          <a:xfrm>
            <a:off x="1219200" y="5486400"/>
            <a:ext cx="2286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8D8DB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8203" name="AutoShape 35"/>
          <p:cNvSpPr/>
          <p:nvPr/>
        </p:nvSpPr>
        <p:spPr>
          <a:xfrm>
            <a:off x="1295400" y="3505200"/>
            <a:ext cx="2286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8D8DB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FontTx/>
              <a:buNone/>
            </a:pPr>
            <a:endParaRPr lang="zh-CN" altLang="en-US" sz="2400" u="sng" dirty="0">
              <a:solidFill>
                <a:srgbClr val="FF33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204" name="Rectangle 36"/>
          <p:cNvSpPr/>
          <p:nvPr/>
        </p:nvSpPr>
        <p:spPr>
          <a:xfrm>
            <a:off x="2362200" y="4724400"/>
            <a:ext cx="6019800" cy="11430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运动系统、消化系统、呼吸系统 </a:t>
            </a:r>
            <a:endParaRPr lang="zh-CN" altLang="en-US" sz="2400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泌尿系统、生殖系统、脉管系统 </a:t>
            </a:r>
            <a:endParaRPr lang="zh-CN" altLang="en-US" sz="2400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内分泌系统、神经系统、感觉系统</a:t>
            </a:r>
            <a:endParaRPr lang="zh-CN" altLang="en-US" sz="2400" dirty="0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205" name="Rectangle 37"/>
          <p:cNvSpPr/>
          <p:nvPr/>
        </p:nvSpPr>
        <p:spPr>
          <a:xfrm>
            <a:off x="990600" y="3962400"/>
            <a:ext cx="838200" cy="457200"/>
          </a:xfrm>
          <a:prstGeom prst="rect">
            <a:avLst/>
          </a:prstGeom>
          <a:solidFill>
            <a:srgbClr val="00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器官</a:t>
            </a:r>
            <a:endParaRPr lang="zh-CN" altLang="en-US" sz="2400" dirty="0">
              <a:solidFill>
                <a:srgbClr val="FF33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206" name="Rectangle 38"/>
          <p:cNvSpPr/>
          <p:nvPr/>
        </p:nvSpPr>
        <p:spPr>
          <a:xfrm>
            <a:off x="990600" y="4876800"/>
            <a:ext cx="838200" cy="457200"/>
          </a:xfrm>
          <a:prstGeom prst="rect">
            <a:avLst/>
          </a:prstGeom>
          <a:solidFill>
            <a:srgbClr val="00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系统</a:t>
            </a:r>
            <a:endParaRPr lang="zh-CN" altLang="en-US" sz="2400" dirty="0">
              <a:solidFill>
                <a:srgbClr val="FF33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207" name="Rectangle 39"/>
          <p:cNvSpPr/>
          <p:nvPr/>
        </p:nvSpPr>
        <p:spPr>
          <a:xfrm>
            <a:off x="990600" y="5943600"/>
            <a:ext cx="838200" cy="457200"/>
          </a:xfrm>
          <a:prstGeom prst="rect">
            <a:avLst/>
          </a:prstGeom>
          <a:solidFill>
            <a:srgbClr val="00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人体</a:t>
            </a:r>
            <a:endParaRPr lang="zh-CN" altLang="en-US" sz="2400" dirty="0">
              <a:solidFill>
                <a:srgbClr val="FF33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208" name="Rectangle 40"/>
          <p:cNvSpPr/>
          <p:nvPr/>
        </p:nvSpPr>
        <p:spPr>
          <a:xfrm>
            <a:off x="1066800" y="2895600"/>
            <a:ext cx="838200" cy="457200"/>
          </a:xfrm>
          <a:prstGeom prst="rect">
            <a:avLst/>
          </a:prstGeom>
          <a:solidFill>
            <a:srgbClr val="00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组织</a:t>
            </a:r>
            <a:endParaRPr lang="zh-CN" altLang="en-US" sz="2400" dirty="0">
              <a:solidFill>
                <a:srgbClr val="FF33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4185" name="AutoShape 41">
            <a:hlinkClick r:id="" action="ppaction://noaction"/>
          </p:cNvPr>
          <p:cNvSpPr/>
          <p:nvPr/>
        </p:nvSpPr>
        <p:spPr>
          <a:xfrm>
            <a:off x="304800" y="2133600"/>
            <a:ext cx="228600" cy="152400"/>
          </a:xfrm>
          <a:custGeom>
            <a:avLst/>
            <a:gdLst>
              <a:gd name="txL" fmla="*/ 5037 w 21600"/>
              <a:gd name="txT" fmla="*/ 2277 h 21600"/>
              <a:gd name="txR" fmla="*/ 16557 w 21600"/>
              <a:gd name="txB" fmla="*/ 13677 h 21600"/>
            </a:gdLst>
            <a:ahLst/>
            <a:cxnLst>
              <a:cxn ang="17694720">
                <a:pos x="2147483647" y="2147483647"/>
              </a:cxn>
              <a:cxn ang="11796480">
                <a:pos x="2147483647" y="2147483647"/>
              </a:cxn>
              <a:cxn ang="589824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21600" h="21600">
                <a:moveTo>
                  <a:pt x="10860" y="2187"/>
                </a:moveTo>
                <a:cubicBezTo>
                  <a:pt x="10451" y="1746"/>
                  <a:pt x="9529" y="1018"/>
                  <a:pt x="9015" y="730"/>
                </a:cubicBezTo>
                <a:cubicBezTo>
                  <a:pt x="7865" y="152"/>
                  <a:pt x="6685" y="0"/>
                  <a:pt x="5415" y="0"/>
                </a:cubicBezTo>
                <a:cubicBezTo>
                  <a:pt x="4175" y="152"/>
                  <a:pt x="2995" y="575"/>
                  <a:pt x="1967" y="1305"/>
                </a:cubicBezTo>
                <a:cubicBezTo>
                  <a:pt x="1150" y="2187"/>
                  <a:pt x="575" y="3222"/>
                  <a:pt x="242" y="4220"/>
                </a:cubicBezTo>
                <a:cubicBezTo>
                  <a:pt x="0" y="5410"/>
                  <a:pt x="242" y="6560"/>
                  <a:pt x="575" y="7597"/>
                </a:cubicBezTo>
                <a:lnTo>
                  <a:pt x="10860" y="21600"/>
                </a:lnTo>
                <a:lnTo>
                  <a:pt x="20995" y="7597"/>
                </a:lnTo>
                <a:cubicBezTo>
                  <a:pt x="21480" y="6560"/>
                  <a:pt x="21600" y="5410"/>
                  <a:pt x="21480" y="4220"/>
                </a:cubicBezTo>
                <a:cubicBezTo>
                  <a:pt x="21115" y="3222"/>
                  <a:pt x="20420" y="2187"/>
                  <a:pt x="19632" y="1305"/>
                </a:cubicBezTo>
                <a:cubicBezTo>
                  <a:pt x="18575" y="575"/>
                  <a:pt x="17425" y="152"/>
                  <a:pt x="16275" y="0"/>
                </a:cubicBezTo>
                <a:cubicBezTo>
                  <a:pt x="15005" y="0"/>
                  <a:pt x="13735" y="152"/>
                  <a:pt x="12705" y="730"/>
                </a:cubicBezTo>
                <a:cubicBezTo>
                  <a:pt x="12176" y="1018"/>
                  <a:pt x="11254" y="1746"/>
                  <a:pt x="10860" y="2187"/>
                </a:cubicBezTo>
                <a:close/>
              </a:path>
            </a:pathLst>
          </a:custGeom>
          <a:solidFill>
            <a:srgbClr val="FF0000">
              <a:alpha val="100000"/>
            </a:srgb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34186" name="AutoShape 42">
            <a:hlinkClick r:id="" action="ppaction://noaction"/>
          </p:cNvPr>
          <p:cNvSpPr/>
          <p:nvPr/>
        </p:nvSpPr>
        <p:spPr>
          <a:xfrm>
            <a:off x="381000" y="2971800"/>
            <a:ext cx="228600" cy="152400"/>
          </a:xfrm>
          <a:custGeom>
            <a:avLst/>
            <a:gdLst>
              <a:gd name="txL" fmla="*/ 5037 w 21600"/>
              <a:gd name="txT" fmla="*/ 2277 h 21600"/>
              <a:gd name="txR" fmla="*/ 16557 w 21600"/>
              <a:gd name="txB" fmla="*/ 13677 h 21600"/>
            </a:gdLst>
            <a:ahLst/>
            <a:cxnLst>
              <a:cxn ang="17694720">
                <a:pos x="2147483647" y="2147483647"/>
              </a:cxn>
              <a:cxn ang="11796480">
                <a:pos x="2147483647" y="2147483647"/>
              </a:cxn>
              <a:cxn ang="589824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21600" h="21600">
                <a:moveTo>
                  <a:pt x="10860" y="2187"/>
                </a:moveTo>
                <a:cubicBezTo>
                  <a:pt x="10451" y="1746"/>
                  <a:pt x="9529" y="1018"/>
                  <a:pt x="9015" y="730"/>
                </a:cubicBezTo>
                <a:cubicBezTo>
                  <a:pt x="7865" y="152"/>
                  <a:pt x="6685" y="0"/>
                  <a:pt x="5415" y="0"/>
                </a:cubicBezTo>
                <a:cubicBezTo>
                  <a:pt x="4175" y="152"/>
                  <a:pt x="2995" y="575"/>
                  <a:pt x="1967" y="1305"/>
                </a:cubicBezTo>
                <a:cubicBezTo>
                  <a:pt x="1150" y="2187"/>
                  <a:pt x="575" y="3222"/>
                  <a:pt x="242" y="4220"/>
                </a:cubicBezTo>
                <a:cubicBezTo>
                  <a:pt x="0" y="5410"/>
                  <a:pt x="242" y="6560"/>
                  <a:pt x="575" y="7597"/>
                </a:cubicBezTo>
                <a:lnTo>
                  <a:pt x="10860" y="21600"/>
                </a:lnTo>
                <a:lnTo>
                  <a:pt x="20995" y="7597"/>
                </a:lnTo>
                <a:cubicBezTo>
                  <a:pt x="21480" y="6560"/>
                  <a:pt x="21600" y="5410"/>
                  <a:pt x="21480" y="4220"/>
                </a:cubicBezTo>
                <a:cubicBezTo>
                  <a:pt x="21115" y="3222"/>
                  <a:pt x="20420" y="2187"/>
                  <a:pt x="19632" y="1305"/>
                </a:cubicBezTo>
                <a:cubicBezTo>
                  <a:pt x="18575" y="575"/>
                  <a:pt x="17425" y="152"/>
                  <a:pt x="16275" y="0"/>
                </a:cubicBezTo>
                <a:cubicBezTo>
                  <a:pt x="15005" y="0"/>
                  <a:pt x="13735" y="152"/>
                  <a:pt x="12705" y="730"/>
                </a:cubicBezTo>
                <a:cubicBezTo>
                  <a:pt x="12176" y="1018"/>
                  <a:pt x="11254" y="1746"/>
                  <a:pt x="10860" y="2187"/>
                </a:cubicBezTo>
                <a:close/>
              </a:path>
            </a:pathLst>
          </a:custGeom>
          <a:solidFill>
            <a:srgbClr val="FF0000">
              <a:alpha val="100000"/>
            </a:srgbClr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211" name="AutoShape 43">
            <a:hlinkClick r:id="rId1" action="ppaction://hlinksldjump"/>
          </p:cNvPr>
          <p:cNvSpPr/>
          <p:nvPr/>
        </p:nvSpPr>
        <p:spPr>
          <a:xfrm>
            <a:off x="8085138" y="6276975"/>
            <a:ext cx="304800" cy="228600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8D8DB3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4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4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274" name="图片 5" descr="3fd774fdbbb7f475a7b84339818fac1b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228600"/>
            <a:ext cx="8839200" cy="6172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5298" name="Picture 4" descr="8-16"/>
          <p:cNvPicPr>
            <a:picLocks noChangeAspect="1"/>
          </p:cNvPicPr>
          <p:nvPr/>
        </p:nvPicPr>
        <p:blipFill>
          <a:blip r:embed="rId1"/>
          <a:srcRect l="1923"/>
          <a:stretch>
            <a:fillRect/>
          </a:stretch>
        </p:blipFill>
        <p:spPr>
          <a:xfrm>
            <a:off x="304800" y="914400"/>
            <a:ext cx="5208588" cy="5029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5299" name="Picture 4" descr="dfgef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0" y="19050"/>
            <a:ext cx="3733800" cy="55102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6322" name="Picture 4" descr="8-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0"/>
            <a:ext cx="8001000" cy="6705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7346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6850" y="1196975"/>
            <a:ext cx="3670300" cy="44624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837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333375"/>
            <a:ext cx="7704138" cy="6365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标题 1"/>
          <p:cNvSpPr>
            <a:spLocks noGrp="1"/>
          </p:cNvSpPr>
          <p:nvPr>
            <p:ph type="title"/>
          </p:nvPr>
        </p:nvSpPr>
        <p:spPr>
          <a:xfrm>
            <a:off x="381000" y="2286000"/>
            <a:ext cx="8540750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三</a:t>
            </a:r>
            <a:r>
              <a:rPr kumimoji="0" lang="zh-CN" altLang="en-US" sz="7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、人体运动的</a:t>
            </a:r>
            <a:br>
              <a:rPr kumimoji="0" lang="en-US" altLang="zh-CN" sz="7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</a:br>
            <a:r>
              <a:rPr kumimoji="0" lang="zh-CN" altLang="en-US" sz="7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物质代谢体系</a:t>
            </a:r>
            <a:br>
              <a:rPr kumimoji="0" lang="en-US" altLang="zh-CN" sz="7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</a:br>
            <a:r>
              <a: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j-cs"/>
              </a:rPr>
              <a:t>--</a:t>
            </a:r>
            <a:r>
              <a:rPr kumimoji="0" lang="zh-CN" alt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j-cs"/>
              </a:rPr>
              <a:t>脉管</a:t>
            </a:r>
            <a:r>
              <a:rPr kumimoji="0" lang="zh-CN" altLang="en-US" sz="5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j-cs"/>
              </a:rPr>
              <a:t>系统、呼吸系统、</a:t>
            </a:r>
            <a:br>
              <a:rPr kumimoji="0" lang="en-US" altLang="zh-CN" sz="5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j-cs"/>
              </a:rPr>
            </a:br>
            <a:r>
              <a:rPr kumimoji="0" lang="zh-CN" altLang="en-US" sz="5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j-cs"/>
              </a:rPr>
              <a:t>消化系统、泌尿系统</a:t>
            </a:r>
            <a:endParaRPr kumimoji="0" lang="zh-CN" altLang="en-US" sz="72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8" name="Text Box 2"/>
          <p:cNvSpPr txBox="1"/>
          <p:nvPr/>
        </p:nvSpPr>
        <p:spPr>
          <a:xfrm>
            <a:off x="1524000" y="990600"/>
            <a:ext cx="6096000" cy="1784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6600" b="1" dirty="0">
                <a:solidFill>
                  <a:srgbClr val="FF3300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脉管系统：</a:t>
            </a:r>
            <a:endParaRPr lang="en-US" altLang="zh-CN" sz="6600" b="1" dirty="0">
              <a:solidFill>
                <a:srgbClr val="FF3300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4400" dirty="0">
                <a:latin typeface="Times New Roman" panose="02020603050405020304" pitchFamily="18" charset="0"/>
                <a:ea typeface="隶书" panose="02010509060101010101" pitchFamily="49" charset="-122"/>
              </a:rPr>
              <a:t>心血管系与淋巴系</a:t>
            </a:r>
            <a:endParaRPr lang="en-US" altLang="zh-CN" sz="28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0419" name="Text Box 3"/>
          <p:cNvSpPr txBox="1"/>
          <p:nvPr/>
        </p:nvSpPr>
        <p:spPr>
          <a:xfrm>
            <a:off x="685800" y="3357563"/>
            <a:ext cx="7696200" cy="2862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6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心血管系构成：</a:t>
            </a:r>
            <a:endParaRPr lang="zh-CN" altLang="en-US" sz="36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6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心脏、</a:t>
            </a:r>
            <a:endParaRPr lang="en-US" altLang="zh-CN" sz="36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6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血管（动脉、静脉和毛细血管）</a:t>
            </a:r>
            <a:endParaRPr lang="en-US" altLang="zh-CN" sz="36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600" dirty="0">
                <a:solidFill>
                  <a:srgbClr val="0000FF"/>
                </a:solidFill>
                <a:latin typeface="宋体" panose="02010600030101010101" pitchFamily="2" charset="-122"/>
              </a:rPr>
              <a:t>功能：运送营养物质、氧和代谢产物的作用</a:t>
            </a:r>
            <a:endParaRPr lang="en-US" altLang="zh-CN" sz="36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graphicFrame>
        <p:nvGraphicFramePr>
          <p:cNvPr id="61443" name="Object 2"/>
          <p:cNvGraphicFramePr>
            <a:graphicFrameLocks noChangeAspect="1"/>
          </p:cNvGraphicFramePr>
          <p:nvPr/>
        </p:nvGraphicFramePr>
        <p:xfrm>
          <a:off x="2914650" y="962025"/>
          <a:ext cx="3486150" cy="498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3486150" imgH="4981575" progId="Paint.Picture">
                  <p:embed/>
                </p:oleObj>
              </mc:Choice>
              <mc:Fallback>
                <p:oleObj name="" r:id="rId1" imgW="3486150" imgH="4981575" progId="Paint.Picture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14650" y="962025"/>
                        <a:ext cx="3486150" cy="4981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163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0066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61445" name="WordArt 4"/>
          <p:cNvSpPr>
            <a:spLocks noTextEdit="1"/>
          </p:cNvSpPr>
          <p:nvPr/>
        </p:nvSpPr>
        <p:spPr>
          <a:xfrm>
            <a:off x="1524000" y="2286000"/>
            <a:ext cx="5943600" cy="18288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1921"/>
              </a:avLst>
            </a:prstTxWarp>
            <a:normAutofit/>
          </a:bodyPr>
          <a:p>
            <a:pPr algn="ctr" eaLnBrk="0" hangingPunct="0"/>
            <a:r>
              <a:rPr lang="zh-CN" altLang="en-US" sz="3600">
                <a:ln w="12700" cap="sq" cmpd="sng">
                  <a:solidFill>
                    <a:srgbClr val="B2B2B2"/>
                  </a:solidFill>
                  <a:prstDash val="solid"/>
                  <a:headEnd type="none" w="sm" len="sm"/>
                  <a:tailEnd type="none" w="sm" len="sm"/>
                </a:ln>
                <a:gradFill rotWithShape="1">
                  <a:gsLst>
                    <a:gs pos="0">
                      <a:srgbClr val="520402"/>
                    </a:gs>
                    <a:gs pos="100000">
                      <a:srgbClr val="FFCC00"/>
                    </a:gs>
                  </a:gsLst>
                  <a:lin ang="5400000" scaled="1"/>
                  <a:tileRect/>
                </a:gradFill>
                <a:effectLst>
                  <a:outerShdw dist="35921" dir="2699999" sy="50000" rotWithShape="0">
                    <a:srgbClr val="875B0D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体循环和肺循环</a:t>
            </a:r>
            <a:endParaRPr lang="zh-CN" altLang="en-US" sz="3600">
              <a:ln w="12700" cap="sq" cmpd="sng">
                <a:solidFill>
                  <a:srgbClr val="B2B2B2"/>
                </a:solidFill>
                <a:prstDash val="solid"/>
                <a:headEnd type="none" w="sm" len="sm"/>
                <a:tailEnd type="none" w="sm" len="sm"/>
              </a:ln>
              <a:gradFill rotWithShape="1">
                <a:gsLst>
                  <a:gs pos="0">
                    <a:srgbClr val="520402"/>
                  </a:gs>
                  <a:gs pos="100000">
                    <a:srgbClr val="FFCC00"/>
                  </a:gs>
                </a:gsLst>
                <a:lin ang="5400000" scaled="1"/>
                <a:tileRect/>
              </a:gradFill>
              <a:effectLst>
                <a:outerShdw dist="35921" dir="2699999" sy="50000" rotWithShape="0">
                  <a:srgbClr val="875B0D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76165" name="Group 5"/>
          <p:cNvGrpSpPr/>
          <p:nvPr/>
        </p:nvGrpSpPr>
        <p:grpSpPr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61483" name="Rectangle 6"/>
            <p:cNvSpPr/>
            <p:nvPr/>
          </p:nvSpPr>
          <p:spPr>
            <a:xfrm>
              <a:off x="0" y="0"/>
              <a:ext cx="5760" cy="4320"/>
            </a:xfrm>
            <a:prstGeom prst="rect">
              <a:avLst/>
            </a:prstGeom>
            <a:solidFill>
              <a:schemeClr val="accent2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61484" name="Text Box 7"/>
            <p:cNvSpPr txBox="1"/>
            <p:nvPr/>
          </p:nvSpPr>
          <p:spPr>
            <a:xfrm>
              <a:off x="384" y="648"/>
              <a:ext cx="1200" cy="296"/>
            </a:xfrm>
            <a:prstGeom prst="rect">
              <a:avLst/>
            </a:prstGeom>
            <a:noFill/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主</a:t>
              </a:r>
              <a:r>
                <a:rPr lang="en-US" altLang="zh-CN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A</a:t>
              </a:r>
              <a:r>
                <a: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及其分支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485" name="AutoShape 8"/>
            <p:cNvSpPr/>
            <p:nvPr/>
          </p:nvSpPr>
          <p:spPr>
            <a:xfrm>
              <a:off x="912" y="1032"/>
              <a:ext cx="136" cy="576"/>
            </a:xfrm>
            <a:prstGeom prst="upArrow">
              <a:avLst>
                <a:gd name="adj1" fmla="val 50000"/>
                <a:gd name="adj2" fmla="val 105882"/>
              </a:avLst>
            </a:prstGeom>
            <a:noFill/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61486" name="Text Box 9"/>
            <p:cNvSpPr txBox="1"/>
            <p:nvPr/>
          </p:nvSpPr>
          <p:spPr>
            <a:xfrm>
              <a:off x="2208" y="648"/>
              <a:ext cx="720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全身毛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487" name="AutoShape 10"/>
            <p:cNvSpPr/>
            <p:nvPr/>
          </p:nvSpPr>
          <p:spPr>
            <a:xfrm>
              <a:off x="1680" y="792"/>
              <a:ext cx="480" cy="136"/>
            </a:xfrm>
            <a:prstGeom prst="rightArrow">
              <a:avLst>
                <a:gd name="adj1" fmla="val 50000"/>
                <a:gd name="adj2" fmla="val 88235"/>
              </a:avLst>
            </a:prstGeom>
            <a:noFill/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61488" name="Text Box 11"/>
            <p:cNvSpPr txBox="1"/>
            <p:nvPr/>
          </p:nvSpPr>
          <p:spPr>
            <a:xfrm>
              <a:off x="4176" y="648"/>
              <a:ext cx="1200" cy="296"/>
            </a:xfrm>
            <a:prstGeom prst="rect">
              <a:avLst/>
            </a:prstGeom>
            <a:noFill/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腔</a:t>
              </a:r>
              <a:r>
                <a:rPr lang="en-US" altLang="zh-CN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V</a:t>
              </a:r>
              <a:r>
                <a: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及其属支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489" name="AutoShape 12"/>
            <p:cNvSpPr/>
            <p:nvPr/>
          </p:nvSpPr>
          <p:spPr>
            <a:xfrm>
              <a:off x="3600" y="792"/>
              <a:ext cx="528" cy="136"/>
            </a:xfrm>
            <a:prstGeom prst="rightArrow">
              <a:avLst>
                <a:gd name="adj1" fmla="val 50000"/>
                <a:gd name="adj2" fmla="val 97058"/>
              </a:avLst>
            </a:prstGeom>
            <a:noFill/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61490" name="Text Box 13"/>
            <p:cNvSpPr txBox="1"/>
            <p:nvPr/>
          </p:nvSpPr>
          <p:spPr>
            <a:xfrm>
              <a:off x="4464" y="1656"/>
              <a:ext cx="720" cy="296"/>
            </a:xfrm>
            <a:prstGeom prst="rect">
              <a:avLst/>
            </a:prstGeom>
            <a:noFill/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左心房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491" name="AutoShape 14"/>
            <p:cNvSpPr/>
            <p:nvPr/>
          </p:nvSpPr>
          <p:spPr>
            <a:xfrm>
              <a:off x="4800" y="1032"/>
              <a:ext cx="136" cy="576"/>
            </a:xfrm>
            <a:prstGeom prst="downArrow">
              <a:avLst>
                <a:gd name="adj1" fmla="val 50000"/>
                <a:gd name="adj2" fmla="val 105882"/>
              </a:avLst>
            </a:prstGeom>
            <a:noFill/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61492" name="Text Box 15"/>
            <p:cNvSpPr txBox="1"/>
            <p:nvPr/>
          </p:nvSpPr>
          <p:spPr>
            <a:xfrm>
              <a:off x="4464" y="2418"/>
              <a:ext cx="720" cy="296"/>
            </a:xfrm>
            <a:prstGeom prst="rect">
              <a:avLst/>
            </a:prstGeom>
            <a:noFill/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右心室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493" name="Text Box 16"/>
            <p:cNvSpPr txBox="1"/>
            <p:nvPr/>
          </p:nvSpPr>
          <p:spPr>
            <a:xfrm>
              <a:off x="4176" y="3378"/>
              <a:ext cx="1200" cy="296"/>
            </a:xfrm>
            <a:prstGeom prst="rect">
              <a:avLst/>
            </a:prstGeom>
            <a:noFill/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肺</a:t>
              </a:r>
              <a:r>
                <a:rPr lang="en-US" altLang="zh-CN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A</a:t>
              </a:r>
              <a:r>
                <a: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及其分支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494" name="AutoShape 17"/>
            <p:cNvSpPr/>
            <p:nvPr/>
          </p:nvSpPr>
          <p:spPr>
            <a:xfrm>
              <a:off x="4800" y="2760"/>
              <a:ext cx="136" cy="576"/>
            </a:xfrm>
            <a:prstGeom prst="downArrow">
              <a:avLst>
                <a:gd name="adj1" fmla="val 50000"/>
                <a:gd name="adj2" fmla="val 105882"/>
              </a:avLst>
            </a:prstGeom>
            <a:noFill/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61495" name="Text Box 18"/>
            <p:cNvSpPr txBox="1"/>
            <p:nvPr/>
          </p:nvSpPr>
          <p:spPr>
            <a:xfrm>
              <a:off x="2880" y="3378"/>
              <a:ext cx="720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细血管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496" name="AutoShape 19"/>
            <p:cNvSpPr/>
            <p:nvPr/>
          </p:nvSpPr>
          <p:spPr>
            <a:xfrm>
              <a:off x="3600" y="3480"/>
              <a:ext cx="528" cy="136"/>
            </a:xfrm>
            <a:prstGeom prst="leftArrow">
              <a:avLst>
                <a:gd name="adj1" fmla="val 50000"/>
                <a:gd name="adj2" fmla="val 97058"/>
              </a:avLst>
            </a:prstGeom>
            <a:noFill/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61497" name="Text Box 20"/>
            <p:cNvSpPr txBox="1"/>
            <p:nvPr/>
          </p:nvSpPr>
          <p:spPr>
            <a:xfrm>
              <a:off x="432" y="3384"/>
              <a:ext cx="1200" cy="296"/>
            </a:xfrm>
            <a:prstGeom prst="rect">
              <a:avLst/>
            </a:prstGeom>
            <a:noFill/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肺</a:t>
              </a:r>
              <a:r>
                <a:rPr lang="en-US" altLang="zh-CN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V</a:t>
              </a:r>
              <a:r>
                <a: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及其属支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498" name="AutoShape 21"/>
            <p:cNvSpPr/>
            <p:nvPr/>
          </p:nvSpPr>
          <p:spPr>
            <a:xfrm>
              <a:off x="1680" y="3480"/>
              <a:ext cx="480" cy="136"/>
            </a:xfrm>
            <a:prstGeom prst="leftArrow">
              <a:avLst>
                <a:gd name="adj1" fmla="val 50000"/>
                <a:gd name="adj2" fmla="val 88235"/>
              </a:avLst>
            </a:prstGeom>
            <a:noFill/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61499" name="Text Box 22"/>
            <p:cNvSpPr txBox="1"/>
            <p:nvPr/>
          </p:nvSpPr>
          <p:spPr>
            <a:xfrm>
              <a:off x="576" y="2418"/>
              <a:ext cx="720" cy="296"/>
            </a:xfrm>
            <a:prstGeom prst="rect">
              <a:avLst/>
            </a:prstGeom>
            <a:noFill/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右心房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500" name="Text Box 23"/>
            <p:cNvSpPr txBox="1"/>
            <p:nvPr/>
          </p:nvSpPr>
          <p:spPr>
            <a:xfrm>
              <a:off x="576" y="1656"/>
              <a:ext cx="720" cy="296"/>
            </a:xfrm>
            <a:prstGeom prst="rect">
              <a:avLst/>
            </a:prstGeom>
            <a:noFill/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左心室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501" name="AutoShape 24"/>
            <p:cNvSpPr/>
            <p:nvPr/>
          </p:nvSpPr>
          <p:spPr>
            <a:xfrm>
              <a:off x="4800" y="1992"/>
              <a:ext cx="136" cy="384"/>
            </a:xfrm>
            <a:prstGeom prst="downArrow">
              <a:avLst>
                <a:gd name="adj1" fmla="val 50000"/>
                <a:gd name="adj2" fmla="val 70588"/>
              </a:avLst>
            </a:prstGeom>
            <a:noFill/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61502" name="AutoShape 25"/>
            <p:cNvSpPr/>
            <p:nvPr/>
          </p:nvSpPr>
          <p:spPr>
            <a:xfrm>
              <a:off x="912" y="2760"/>
              <a:ext cx="136" cy="576"/>
            </a:xfrm>
            <a:prstGeom prst="upArrow">
              <a:avLst>
                <a:gd name="adj1" fmla="val 50000"/>
                <a:gd name="adj2" fmla="val 105882"/>
              </a:avLst>
            </a:prstGeom>
            <a:noFill/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61503" name="AutoShape 26"/>
            <p:cNvSpPr/>
            <p:nvPr/>
          </p:nvSpPr>
          <p:spPr>
            <a:xfrm>
              <a:off x="912" y="1992"/>
              <a:ext cx="136" cy="384"/>
            </a:xfrm>
            <a:prstGeom prst="upArrow">
              <a:avLst>
                <a:gd name="adj1" fmla="val 50000"/>
                <a:gd name="adj2" fmla="val 70588"/>
              </a:avLst>
            </a:prstGeom>
            <a:noFill/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61504" name="Text Box 27"/>
            <p:cNvSpPr txBox="1"/>
            <p:nvPr/>
          </p:nvSpPr>
          <p:spPr>
            <a:xfrm>
              <a:off x="2880" y="648"/>
              <a:ext cx="720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细血管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505" name="Rectangle 28"/>
            <p:cNvSpPr/>
            <p:nvPr/>
          </p:nvSpPr>
          <p:spPr>
            <a:xfrm>
              <a:off x="2208" y="624"/>
              <a:ext cx="1344" cy="336"/>
            </a:xfrm>
            <a:prstGeom prst="rect">
              <a:avLst/>
            </a:prstGeom>
            <a:noFill/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zh-CN" sz="24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506" name="Text Box 29"/>
            <p:cNvSpPr txBox="1"/>
            <p:nvPr/>
          </p:nvSpPr>
          <p:spPr>
            <a:xfrm>
              <a:off x="2208" y="3378"/>
              <a:ext cx="720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肺泡毛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507" name="Rectangle 30"/>
            <p:cNvSpPr/>
            <p:nvPr/>
          </p:nvSpPr>
          <p:spPr>
            <a:xfrm>
              <a:off x="2208" y="3360"/>
              <a:ext cx="1392" cy="336"/>
            </a:xfrm>
            <a:prstGeom prst="rect">
              <a:avLst/>
            </a:prstGeom>
            <a:noFill/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</p:grpSp>
      <p:sp>
        <p:nvSpPr>
          <p:cNvPr id="476191" name="Text Box 31"/>
          <p:cNvSpPr txBox="1"/>
          <p:nvPr/>
        </p:nvSpPr>
        <p:spPr>
          <a:xfrm>
            <a:off x="609600" y="1028700"/>
            <a:ext cx="1905000" cy="469900"/>
          </a:xfrm>
          <a:prstGeom prst="rect">
            <a:avLst/>
          </a:prstGeom>
          <a:solidFill>
            <a:srgbClr val="FF7C80"/>
          </a:solidFill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及其分支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6192" name="AutoShape 32"/>
          <p:cNvSpPr/>
          <p:nvPr/>
        </p:nvSpPr>
        <p:spPr>
          <a:xfrm>
            <a:off x="1460500" y="1638300"/>
            <a:ext cx="215900" cy="914400"/>
          </a:xfrm>
          <a:prstGeom prst="upArrow">
            <a:avLst>
              <a:gd name="adj1" fmla="val 50000"/>
              <a:gd name="adj2" fmla="val 105882"/>
            </a:avLst>
          </a:prstGeom>
          <a:solidFill>
            <a:srgbClr val="CC3300"/>
          </a:solidFill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476193" name="Text Box 33"/>
          <p:cNvSpPr txBox="1"/>
          <p:nvPr/>
        </p:nvSpPr>
        <p:spPr>
          <a:xfrm>
            <a:off x="3505200" y="990600"/>
            <a:ext cx="1143000" cy="539750"/>
          </a:xfrm>
          <a:prstGeom prst="rect">
            <a:avLst/>
          </a:prstGeom>
          <a:solidFill>
            <a:srgbClr val="FF7C80"/>
          </a:solidFill>
          <a:ln w="12700" cap="flat" cmpd="sng">
            <a:solidFill>
              <a:srgbClr val="FF7C8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全身毛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6194" name="AutoShape 34"/>
          <p:cNvSpPr/>
          <p:nvPr/>
        </p:nvSpPr>
        <p:spPr>
          <a:xfrm>
            <a:off x="2667000" y="1219200"/>
            <a:ext cx="762000" cy="215900"/>
          </a:xfrm>
          <a:prstGeom prst="rightArrow">
            <a:avLst>
              <a:gd name="adj1" fmla="val 50000"/>
              <a:gd name="adj2" fmla="val 88235"/>
            </a:avLst>
          </a:prstGeom>
          <a:solidFill>
            <a:srgbClr val="CC3300"/>
          </a:solidFill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476195" name="Text Box 35"/>
          <p:cNvSpPr txBox="1"/>
          <p:nvPr/>
        </p:nvSpPr>
        <p:spPr>
          <a:xfrm>
            <a:off x="6629400" y="1028700"/>
            <a:ext cx="1905000" cy="469900"/>
          </a:xfrm>
          <a:prstGeom prst="rect">
            <a:avLst/>
          </a:prstGeom>
          <a:solidFill>
            <a:srgbClr val="6699FF"/>
          </a:solidFill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腔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及其属支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6196" name="AutoShape 36"/>
          <p:cNvSpPr/>
          <p:nvPr/>
        </p:nvSpPr>
        <p:spPr>
          <a:xfrm>
            <a:off x="5715000" y="1219200"/>
            <a:ext cx="838200" cy="215900"/>
          </a:xfrm>
          <a:prstGeom prst="rightArrow">
            <a:avLst>
              <a:gd name="adj1" fmla="val 50000"/>
              <a:gd name="adj2" fmla="val 97058"/>
            </a:avLst>
          </a:prstGeom>
          <a:solidFill>
            <a:srgbClr val="6699FF"/>
          </a:solidFill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 sz="240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6197" name="Text Box 37"/>
          <p:cNvSpPr txBox="1"/>
          <p:nvPr/>
        </p:nvSpPr>
        <p:spPr>
          <a:xfrm>
            <a:off x="7086600" y="2628900"/>
            <a:ext cx="1143000" cy="469900"/>
          </a:xfrm>
          <a:prstGeom prst="rect">
            <a:avLst/>
          </a:prstGeom>
          <a:solidFill>
            <a:srgbClr val="6699FF"/>
          </a:solidFill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右心房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6198" name="AutoShape 38"/>
          <p:cNvSpPr/>
          <p:nvPr/>
        </p:nvSpPr>
        <p:spPr>
          <a:xfrm>
            <a:off x="7620000" y="1638300"/>
            <a:ext cx="215900" cy="914400"/>
          </a:xfrm>
          <a:prstGeom prst="downArrow">
            <a:avLst>
              <a:gd name="adj1" fmla="val 50000"/>
              <a:gd name="adj2" fmla="val 105882"/>
            </a:avLst>
          </a:prstGeom>
          <a:solidFill>
            <a:srgbClr val="6699FF"/>
          </a:solidFill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476199" name="Text Box 39"/>
          <p:cNvSpPr txBox="1"/>
          <p:nvPr/>
        </p:nvSpPr>
        <p:spPr>
          <a:xfrm>
            <a:off x="7086600" y="3838575"/>
            <a:ext cx="1143000" cy="469900"/>
          </a:xfrm>
          <a:prstGeom prst="rect">
            <a:avLst/>
          </a:prstGeom>
          <a:solidFill>
            <a:srgbClr val="6699FF"/>
          </a:solidFill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右心室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6200" name="Text Box 40"/>
          <p:cNvSpPr txBox="1"/>
          <p:nvPr/>
        </p:nvSpPr>
        <p:spPr>
          <a:xfrm>
            <a:off x="6629400" y="5362575"/>
            <a:ext cx="1905000" cy="469900"/>
          </a:xfrm>
          <a:prstGeom prst="rect">
            <a:avLst/>
          </a:prstGeom>
          <a:solidFill>
            <a:srgbClr val="6699FF"/>
          </a:solidFill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肺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及其分支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6201" name="AutoShape 41"/>
          <p:cNvSpPr/>
          <p:nvPr/>
        </p:nvSpPr>
        <p:spPr>
          <a:xfrm>
            <a:off x="7620000" y="4381500"/>
            <a:ext cx="215900" cy="914400"/>
          </a:xfrm>
          <a:prstGeom prst="downArrow">
            <a:avLst>
              <a:gd name="adj1" fmla="val 50000"/>
              <a:gd name="adj2" fmla="val 105882"/>
            </a:avLst>
          </a:prstGeom>
          <a:solidFill>
            <a:srgbClr val="6699FF"/>
          </a:solidFill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476202" name="Text Box 42"/>
          <p:cNvSpPr txBox="1"/>
          <p:nvPr/>
        </p:nvSpPr>
        <p:spPr>
          <a:xfrm>
            <a:off x="4572000" y="5334000"/>
            <a:ext cx="1143000" cy="539750"/>
          </a:xfrm>
          <a:prstGeom prst="rect">
            <a:avLst/>
          </a:prstGeom>
          <a:solidFill>
            <a:srgbClr val="6699FF"/>
          </a:solidFill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细血管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6203" name="AutoShape 43"/>
          <p:cNvSpPr/>
          <p:nvPr/>
        </p:nvSpPr>
        <p:spPr>
          <a:xfrm>
            <a:off x="5715000" y="5524500"/>
            <a:ext cx="838200" cy="215900"/>
          </a:xfrm>
          <a:prstGeom prst="leftArrow">
            <a:avLst>
              <a:gd name="adj1" fmla="val 50000"/>
              <a:gd name="adj2" fmla="val 97058"/>
            </a:avLst>
          </a:prstGeom>
          <a:solidFill>
            <a:srgbClr val="6699FF"/>
          </a:solidFill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476204" name="Text Box 44"/>
          <p:cNvSpPr txBox="1"/>
          <p:nvPr/>
        </p:nvSpPr>
        <p:spPr>
          <a:xfrm>
            <a:off x="685800" y="5372100"/>
            <a:ext cx="1905000" cy="469900"/>
          </a:xfrm>
          <a:prstGeom prst="rect">
            <a:avLst/>
          </a:prstGeom>
          <a:solidFill>
            <a:srgbClr val="FF7C80"/>
          </a:solidFill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肺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及其属支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6205" name="AutoShape 45"/>
          <p:cNvSpPr/>
          <p:nvPr/>
        </p:nvSpPr>
        <p:spPr>
          <a:xfrm>
            <a:off x="2667000" y="5524500"/>
            <a:ext cx="762000" cy="215900"/>
          </a:xfrm>
          <a:prstGeom prst="leftArrow">
            <a:avLst>
              <a:gd name="adj1" fmla="val 50000"/>
              <a:gd name="adj2" fmla="val 88235"/>
            </a:avLst>
          </a:prstGeom>
          <a:solidFill>
            <a:srgbClr val="CC3300"/>
          </a:solidFill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476206" name="Text Box 46"/>
          <p:cNvSpPr txBox="1"/>
          <p:nvPr/>
        </p:nvSpPr>
        <p:spPr>
          <a:xfrm>
            <a:off x="914400" y="3838575"/>
            <a:ext cx="1143000" cy="469900"/>
          </a:xfrm>
          <a:prstGeom prst="rect">
            <a:avLst/>
          </a:prstGeom>
          <a:solidFill>
            <a:srgbClr val="FF7C80"/>
          </a:solidFill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左心房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6207" name="Text Box 47"/>
          <p:cNvSpPr txBox="1"/>
          <p:nvPr/>
        </p:nvSpPr>
        <p:spPr>
          <a:xfrm>
            <a:off x="914400" y="2628900"/>
            <a:ext cx="1143000" cy="469900"/>
          </a:xfrm>
          <a:prstGeom prst="rect">
            <a:avLst/>
          </a:prstGeom>
          <a:solidFill>
            <a:srgbClr val="FF7C80"/>
          </a:solidFill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左心室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6208" name="Text Box 48"/>
          <p:cNvSpPr txBox="1"/>
          <p:nvPr/>
        </p:nvSpPr>
        <p:spPr>
          <a:xfrm>
            <a:off x="4114800" y="2324100"/>
            <a:ext cx="838200" cy="469900"/>
          </a:xfrm>
          <a:prstGeom prst="rect">
            <a:avLst/>
          </a:prstGeom>
          <a:solidFill>
            <a:srgbClr val="FFCC99"/>
          </a:solidFill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组织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76209" name="Text Box 49"/>
          <p:cNvSpPr txBox="1"/>
          <p:nvPr/>
        </p:nvSpPr>
        <p:spPr>
          <a:xfrm>
            <a:off x="4191000" y="4152900"/>
            <a:ext cx="838200" cy="469900"/>
          </a:xfrm>
          <a:prstGeom prst="rect">
            <a:avLst/>
          </a:prstGeom>
          <a:solidFill>
            <a:srgbClr val="FFCC99"/>
          </a:solidFill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肺泡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76210" name="AutoShape 50"/>
          <p:cNvSpPr/>
          <p:nvPr/>
        </p:nvSpPr>
        <p:spPr>
          <a:xfrm>
            <a:off x="4572000" y="1638300"/>
            <a:ext cx="179388" cy="609600"/>
          </a:xfrm>
          <a:prstGeom prst="upArrow">
            <a:avLst>
              <a:gd name="adj1" fmla="val 50000"/>
              <a:gd name="adj2" fmla="val 84955"/>
            </a:avLst>
          </a:prstGeom>
          <a:solidFill>
            <a:srgbClr val="6699FF"/>
          </a:solidFill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476211" name="AutoShape 51"/>
          <p:cNvSpPr/>
          <p:nvPr/>
        </p:nvSpPr>
        <p:spPr>
          <a:xfrm>
            <a:off x="4343400" y="1638300"/>
            <a:ext cx="179388" cy="609600"/>
          </a:xfrm>
          <a:prstGeom prst="downArrow">
            <a:avLst>
              <a:gd name="adj1" fmla="val 50000"/>
              <a:gd name="adj2" fmla="val 84955"/>
            </a:avLst>
          </a:prstGeom>
          <a:solidFill>
            <a:srgbClr val="CC3300"/>
          </a:solidFill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476212" name="Text Box 52"/>
          <p:cNvSpPr txBox="1"/>
          <p:nvPr/>
        </p:nvSpPr>
        <p:spPr>
          <a:xfrm>
            <a:off x="2667000" y="1714500"/>
            <a:ext cx="1828800" cy="39687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O</a:t>
            </a:r>
            <a:r>
              <a:rPr lang="en-US" altLang="zh-CN" sz="2000" baseline="-250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、营养物质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476213" name="Text Box 53"/>
          <p:cNvSpPr txBox="1"/>
          <p:nvPr/>
        </p:nvSpPr>
        <p:spPr>
          <a:xfrm>
            <a:off x="4800600" y="1714500"/>
            <a:ext cx="1981200" cy="39687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CO</a:t>
            </a:r>
            <a:r>
              <a:rPr lang="en-US" altLang="zh-CN" sz="2000" baseline="-250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、代谢物质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476214" name="Text Box 54"/>
          <p:cNvSpPr txBox="1"/>
          <p:nvPr/>
        </p:nvSpPr>
        <p:spPr>
          <a:xfrm>
            <a:off x="3886200" y="4822825"/>
            <a:ext cx="533400" cy="39687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O</a:t>
            </a:r>
            <a:r>
              <a:rPr lang="en-US" altLang="zh-CN" sz="2000" baseline="-250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en-US" altLang="zh-CN" sz="2000" dirty="0">
              <a:latin typeface="Times New Roman" panose="02020603050405020304" pitchFamily="18" charset="0"/>
            </a:endParaRPr>
          </a:p>
        </p:txBody>
      </p:sp>
      <p:sp>
        <p:nvSpPr>
          <p:cNvPr id="476215" name="Text Box 55"/>
          <p:cNvSpPr txBox="1"/>
          <p:nvPr/>
        </p:nvSpPr>
        <p:spPr>
          <a:xfrm>
            <a:off x="4876800" y="4838700"/>
            <a:ext cx="685800" cy="39687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CO</a:t>
            </a:r>
            <a:r>
              <a:rPr lang="en-US" altLang="zh-CN" sz="2000" baseline="-250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6216" name="AutoShape 56"/>
          <p:cNvSpPr/>
          <p:nvPr/>
        </p:nvSpPr>
        <p:spPr>
          <a:xfrm>
            <a:off x="7620000" y="3162300"/>
            <a:ext cx="215900" cy="609600"/>
          </a:xfrm>
          <a:prstGeom prst="downArrow">
            <a:avLst>
              <a:gd name="adj1" fmla="val 50000"/>
              <a:gd name="adj2" fmla="val 70588"/>
            </a:avLst>
          </a:prstGeom>
          <a:solidFill>
            <a:srgbClr val="6699FF"/>
          </a:solidFill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476217" name="AutoShape 57"/>
          <p:cNvSpPr/>
          <p:nvPr/>
        </p:nvSpPr>
        <p:spPr>
          <a:xfrm>
            <a:off x="1460500" y="4381500"/>
            <a:ext cx="215900" cy="914400"/>
          </a:xfrm>
          <a:prstGeom prst="upArrow">
            <a:avLst>
              <a:gd name="adj1" fmla="val 50000"/>
              <a:gd name="adj2" fmla="val 105882"/>
            </a:avLst>
          </a:prstGeom>
          <a:solidFill>
            <a:srgbClr val="CC3300"/>
          </a:solidFill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476218" name="AutoShape 58"/>
          <p:cNvSpPr/>
          <p:nvPr/>
        </p:nvSpPr>
        <p:spPr>
          <a:xfrm>
            <a:off x="1460500" y="3162300"/>
            <a:ext cx="215900" cy="609600"/>
          </a:xfrm>
          <a:prstGeom prst="upArrow">
            <a:avLst>
              <a:gd name="adj1" fmla="val 50000"/>
              <a:gd name="adj2" fmla="val 70588"/>
            </a:avLst>
          </a:prstGeom>
          <a:solidFill>
            <a:srgbClr val="CC3300"/>
          </a:solidFill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476219" name="AutoShape 59"/>
          <p:cNvSpPr/>
          <p:nvPr/>
        </p:nvSpPr>
        <p:spPr>
          <a:xfrm>
            <a:off x="4648200" y="4686300"/>
            <a:ext cx="179388" cy="609600"/>
          </a:xfrm>
          <a:prstGeom prst="upArrow">
            <a:avLst>
              <a:gd name="adj1" fmla="val 50000"/>
              <a:gd name="adj2" fmla="val 84955"/>
            </a:avLst>
          </a:prstGeom>
          <a:solidFill>
            <a:srgbClr val="6699FF"/>
          </a:solidFill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476220" name="AutoShape 60"/>
          <p:cNvSpPr/>
          <p:nvPr/>
        </p:nvSpPr>
        <p:spPr>
          <a:xfrm>
            <a:off x="4419600" y="4686300"/>
            <a:ext cx="179388" cy="609600"/>
          </a:xfrm>
          <a:prstGeom prst="downArrow">
            <a:avLst>
              <a:gd name="adj1" fmla="val 50000"/>
              <a:gd name="adj2" fmla="val 84955"/>
            </a:avLst>
          </a:prstGeom>
          <a:solidFill>
            <a:srgbClr val="CC3300"/>
          </a:solidFill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476221" name="Text Box 61"/>
          <p:cNvSpPr txBox="1"/>
          <p:nvPr/>
        </p:nvSpPr>
        <p:spPr>
          <a:xfrm>
            <a:off x="4495800" y="990600"/>
            <a:ext cx="1143000" cy="539750"/>
          </a:xfrm>
          <a:prstGeom prst="rect">
            <a:avLst/>
          </a:prstGeom>
          <a:solidFill>
            <a:srgbClr val="6699FF"/>
          </a:solidFill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细血管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6222" name="Rectangle 62"/>
          <p:cNvSpPr/>
          <p:nvPr/>
        </p:nvSpPr>
        <p:spPr>
          <a:xfrm>
            <a:off x="3505200" y="990600"/>
            <a:ext cx="2133600" cy="533400"/>
          </a:xfrm>
          <a:prstGeom prst="rect">
            <a:avLst/>
          </a:prstGeom>
          <a:noFill/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6223" name="Text Box 63"/>
          <p:cNvSpPr txBox="1"/>
          <p:nvPr/>
        </p:nvSpPr>
        <p:spPr>
          <a:xfrm>
            <a:off x="3505200" y="5334000"/>
            <a:ext cx="1143000" cy="539750"/>
          </a:xfrm>
          <a:prstGeom prst="rect">
            <a:avLst/>
          </a:prstGeom>
          <a:solidFill>
            <a:srgbClr val="FF7C80"/>
          </a:solidFill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肺泡毛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6224" name="Rectangle 64"/>
          <p:cNvSpPr/>
          <p:nvPr/>
        </p:nvSpPr>
        <p:spPr>
          <a:xfrm>
            <a:off x="3505200" y="5334000"/>
            <a:ext cx="2209800" cy="539750"/>
          </a:xfrm>
          <a:prstGeom prst="rect">
            <a:avLst/>
          </a:prstGeom>
          <a:noFill/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61481" name="TextBox 1"/>
          <p:cNvSpPr txBox="1"/>
          <p:nvPr/>
        </p:nvSpPr>
        <p:spPr>
          <a:xfrm>
            <a:off x="22225" y="2247900"/>
            <a:ext cx="615950" cy="1552575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 dirty="0"/>
              <a:t>体循环</a:t>
            </a:r>
            <a:endParaRPr lang="zh-CN" altLang="en-US" sz="2800" dirty="0"/>
          </a:p>
        </p:txBody>
      </p:sp>
      <p:sp>
        <p:nvSpPr>
          <p:cNvPr id="61482" name="TextBox 2"/>
          <p:cNvSpPr txBox="1"/>
          <p:nvPr/>
        </p:nvSpPr>
        <p:spPr>
          <a:xfrm>
            <a:off x="8299450" y="2552700"/>
            <a:ext cx="615950" cy="1520825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 dirty="0"/>
              <a:t>肺循环</a:t>
            </a:r>
            <a:endParaRPr lang="zh-CN" altLang="en-US" sz="2800" dirty="0"/>
          </a:p>
        </p:txBody>
      </p:sp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6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76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76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76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76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76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761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76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76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76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76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76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300"/>
                                        <p:tgtEl>
                                          <p:spTgt spid="4762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76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76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76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76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476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76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76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76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476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476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476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476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476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476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476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476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476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1" dur="500"/>
                                        <p:tgtEl>
                                          <p:spTgt spid="476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476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76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3" grpId="0" animBg="1"/>
      <p:bldP spid="476191" grpId="0" animBg="1"/>
      <p:bldP spid="476192" grpId="0" animBg="1"/>
      <p:bldP spid="476193" grpId="0" animBg="1"/>
      <p:bldP spid="476194" grpId="0" animBg="1"/>
      <p:bldP spid="476195" grpId="0" animBg="1"/>
      <p:bldP spid="476196" grpId="0" animBg="1"/>
      <p:bldP spid="476197" grpId="0" animBg="1"/>
      <p:bldP spid="476198" grpId="0" animBg="1"/>
      <p:bldP spid="476199" grpId="0" animBg="1"/>
      <p:bldP spid="476200" grpId="0" animBg="1"/>
      <p:bldP spid="476201" grpId="0" animBg="1"/>
      <p:bldP spid="476202" grpId="0" animBg="1"/>
      <p:bldP spid="476203" grpId="0" animBg="1"/>
      <p:bldP spid="476204" grpId="0" animBg="1"/>
      <p:bldP spid="476205" grpId="0" animBg="1"/>
      <p:bldP spid="476206" grpId="0" animBg="1"/>
      <p:bldP spid="476207" grpId="0" animBg="1"/>
      <p:bldP spid="476208" grpId="0" animBg="1"/>
      <p:bldP spid="476209" grpId="0" animBg="1"/>
      <p:bldP spid="476210" grpId="0" animBg="1"/>
      <p:bldP spid="476211" grpId="0" animBg="1"/>
      <p:bldP spid="476212" grpId="0"/>
      <p:bldP spid="476213" grpId="0"/>
      <p:bldP spid="476214" grpId="0"/>
      <p:bldP spid="476215" grpId="0"/>
      <p:bldP spid="476216" grpId="0" animBg="1"/>
      <p:bldP spid="476217" grpId="0" animBg="1"/>
      <p:bldP spid="476218" grpId="0" animBg="1"/>
      <p:bldP spid="476219" grpId="0" animBg="1"/>
      <p:bldP spid="476220" grpId="0" animBg="1"/>
      <p:bldP spid="476221" grpId="0" animBg="1"/>
      <p:bldP spid="476222" grpId="0" animBg="1"/>
      <p:bldP spid="476223" grpId="0" animBg="1"/>
      <p:bldP spid="47622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2466" name="Picture 6" descr="mg002_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813" y="1196975"/>
            <a:ext cx="6275387" cy="4895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90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63491" name="Rectangle 2"/>
          <p:cNvSpPr>
            <a:spLocks noGrp="1"/>
          </p:cNvSpPr>
          <p:nvPr>
            <p:ph type="title"/>
          </p:nvPr>
        </p:nvSpPr>
        <p:spPr>
          <a:xfrm>
            <a:off x="228600" y="304800"/>
            <a:ext cx="6692900" cy="1600200"/>
          </a:xfrm>
          <a:ln/>
        </p:spPr>
        <p:txBody>
          <a:bodyPr vert="horz" wrap="square" lIns="91440" tIns="45720" rIns="91440" bIns="45720" anchor="ctr" anchorCtr="0"/>
          <a:p>
            <a:pPr algn="l"/>
            <a:r>
              <a:rPr lang="zh-CN" altLang="en-US" sz="5400" b="1" dirty="0">
                <a:latin typeface="宋体" panose="02010600030101010101" pitchFamily="2" charset="-122"/>
              </a:rPr>
              <a:t>  心脏</a:t>
            </a:r>
            <a:br>
              <a:rPr lang="zh-CN" altLang="en-US" sz="3200" b="1" dirty="0">
                <a:latin typeface="宋体" panose="02010600030101010101" pitchFamily="2" charset="-122"/>
              </a:rPr>
            </a:br>
            <a:r>
              <a:rPr lang="zh-CN" altLang="en-US" sz="3200" b="1" dirty="0">
                <a:latin typeface="宋体" panose="02010600030101010101" pitchFamily="2" charset="-122"/>
              </a:rPr>
              <a:t>心的位置和外形</a:t>
            </a:r>
            <a:endParaRPr lang="zh-CN" altLang="en-US" sz="3200" b="1" dirty="0">
              <a:latin typeface="宋体" panose="02010600030101010101" pitchFamily="2" charset="-122"/>
            </a:endParaRPr>
          </a:p>
        </p:txBody>
      </p:sp>
      <p:sp>
        <p:nvSpPr>
          <p:cNvPr id="486403" name="Rectangle 3"/>
          <p:cNvSpPr>
            <a:spLocks noGrp="1"/>
          </p:cNvSpPr>
          <p:nvPr>
            <p:ph idx="1"/>
          </p:nvPr>
        </p:nvSpPr>
        <p:spPr>
          <a:xfrm>
            <a:off x="971550" y="1989138"/>
            <a:ext cx="4356100" cy="2433637"/>
          </a:xfrm>
          <a:ln/>
        </p:spPr>
        <p:txBody>
          <a:bodyPr vert="horz" wrap="square" lIns="91440" tIns="45720" rIns="91440" bIns="45720" anchor="t" anchorCtr="0"/>
          <a:p>
            <a:r>
              <a:rPr lang="zh-CN" altLang="en-US" sz="2800" b="1" dirty="0"/>
              <a:t>心脏位置</a:t>
            </a:r>
            <a:r>
              <a:rPr lang="en-US" altLang="zh-CN" sz="2800" b="1" dirty="0"/>
              <a:t>——</a:t>
            </a:r>
            <a:r>
              <a:rPr lang="zh-CN" altLang="en-US" sz="2800" b="1" dirty="0"/>
              <a:t>位于胸腔的中纵隔内。约</a:t>
            </a:r>
            <a:r>
              <a:rPr lang="en-US" altLang="zh-CN" sz="2800" b="1" dirty="0"/>
              <a:t>2/3</a:t>
            </a:r>
            <a:r>
              <a:rPr lang="zh-CN" altLang="en-US" sz="2800" b="1" dirty="0"/>
              <a:t>位于胸部前正中线的左侧，</a:t>
            </a:r>
            <a:r>
              <a:rPr lang="en-US" altLang="zh-CN" sz="2800" b="1" dirty="0"/>
              <a:t>1/3</a:t>
            </a:r>
            <a:r>
              <a:rPr lang="zh-CN" altLang="en-US" sz="2800" b="1" dirty="0"/>
              <a:t>在正中线的右侧。</a:t>
            </a:r>
            <a:endParaRPr lang="zh-CN" altLang="en-US" sz="2800" b="1" dirty="0"/>
          </a:p>
          <a:p>
            <a:endParaRPr lang="en-US" altLang="zh-CN" sz="2800" b="1" dirty="0"/>
          </a:p>
        </p:txBody>
      </p:sp>
      <p:sp>
        <p:nvSpPr>
          <p:cNvPr id="486404" name="Rectangle 4"/>
          <p:cNvSpPr/>
          <p:nvPr/>
        </p:nvSpPr>
        <p:spPr>
          <a:xfrm>
            <a:off x="971550" y="4581525"/>
            <a:ext cx="6840538" cy="114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 eaLnBrk="1" hangingPunct="1">
              <a:buClrTx/>
              <a:buFontTx/>
              <a:buChar char="•"/>
            </a:pPr>
            <a:r>
              <a:rPr lang="zh-CN" altLang="en-US" sz="2800" dirty="0">
                <a:latin typeface="Times New Roman" panose="02020603050405020304" pitchFamily="18" charset="0"/>
              </a:rPr>
              <a:t>心脏外形</a:t>
            </a:r>
            <a:r>
              <a:rPr lang="en-US" altLang="zh-CN" sz="2800" dirty="0">
                <a:latin typeface="Times New Roman" panose="02020603050405020304" pitchFamily="18" charset="0"/>
              </a:rPr>
              <a:t>——</a:t>
            </a:r>
            <a:r>
              <a:rPr lang="zh-CN" altLang="en-US" sz="2800" dirty="0">
                <a:latin typeface="Times New Roman" panose="02020603050405020304" pitchFamily="18" charset="0"/>
              </a:rPr>
              <a:t>呈倒置圆锥体，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marL="342900" lvl="0" indent="-342900" eaLnBrk="1" hangingPunct="1">
              <a:buClrTx/>
              <a:buFontTx/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（一尖一底</a:t>
            </a:r>
            <a:r>
              <a:rPr lang="en-US" altLang="zh-CN" sz="2800" dirty="0">
                <a:latin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</a:rPr>
              <a:t>面</a:t>
            </a:r>
            <a:r>
              <a:rPr lang="en-US" altLang="zh-CN" sz="2800" dirty="0">
                <a:latin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</a:rPr>
              <a:t>缘；</a:t>
            </a:r>
            <a:r>
              <a:rPr lang="en-US" altLang="zh-CN" sz="2800" dirty="0">
                <a:latin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</a:rPr>
              <a:t>条浅沟分为</a:t>
            </a:r>
            <a:r>
              <a:rPr lang="en-US" altLang="zh-CN" sz="2800" dirty="0">
                <a:latin typeface="Times New Roman" panose="02020603050405020304" pitchFamily="18" charset="0"/>
              </a:rPr>
              <a:t>4</a:t>
            </a:r>
            <a:r>
              <a:rPr lang="zh-CN" altLang="en-US" sz="2800" dirty="0">
                <a:latin typeface="Times New Roman" panose="02020603050405020304" pitchFamily="18" charset="0"/>
              </a:rPr>
              <a:t>腔。）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pic>
        <p:nvPicPr>
          <p:cNvPr id="63494" name="Picture 5"/>
          <p:cNvPicPr>
            <a:picLocks noChangeAspect="1"/>
          </p:cNvPicPr>
          <p:nvPr/>
        </p:nvPicPr>
        <p:blipFill>
          <a:blip r:embed="rId1"/>
          <a:srcRect l="2786" t="20752" r="38196" b="20753"/>
          <a:stretch>
            <a:fillRect/>
          </a:stretch>
        </p:blipFill>
        <p:spPr>
          <a:xfrm>
            <a:off x="5724525" y="304800"/>
            <a:ext cx="2663825" cy="1739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6406" name="Picture 6" descr="SMBOLUNG"/>
          <p:cNvPicPr>
            <a:picLocks noChangeAspect="1"/>
          </p:cNvPicPr>
          <p:nvPr/>
        </p:nvPicPr>
        <p:blipFill>
          <a:blip r:embed="rId2"/>
          <a:srcRect l="8641" t="23192" r="23239" b="16138"/>
          <a:stretch>
            <a:fillRect/>
          </a:stretch>
        </p:blipFill>
        <p:spPr>
          <a:xfrm>
            <a:off x="5724525" y="2349500"/>
            <a:ext cx="2663825" cy="22780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charRg st="0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486403">
                                            <p:txEl>
                                              <p:charRg st="0" end="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486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"/>
                                        <p:tgtEl>
                                          <p:spTgt spid="486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403" grpId="0" build="p"/>
      <p:bldP spid="48640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r>
              <a:rPr lang="zh-CN" altLang="en-US" dirty="0"/>
              <a:t>二、人体运动的执行体系</a:t>
            </a:r>
            <a:br>
              <a:rPr lang="en-US" altLang="zh-CN" dirty="0"/>
            </a:br>
            <a:r>
              <a:rPr lang="en-US" altLang="zh-CN" dirty="0"/>
              <a:t>---</a:t>
            </a:r>
            <a:r>
              <a:rPr lang="zh-CN" altLang="en-US" dirty="0"/>
              <a:t>运动系统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运动系统由骨、关节和骨骼肌组成。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20" name="Picture 3" descr="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0" y="2514600"/>
            <a:ext cx="6116638" cy="4025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4514" name="Picture 5" descr="mg014_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150" y="1412875"/>
            <a:ext cx="6254750" cy="4786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15" name="Rectangle 2"/>
          <p:cNvSpPr/>
          <p:nvPr>
            <p:ph type="title"/>
          </p:nvPr>
        </p:nvSpPr>
        <p:spPr>
          <a:xfrm>
            <a:off x="0" y="1125538"/>
            <a:ext cx="3851275" cy="908050"/>
          </a:xfrm>
          <a:ln/>
        </p:spPr>
        <p:txBody>
          <a:bodyPr vert="horz" wrap="square" lIns="91440" tIns="45720" rIns="91440" bIns="45720" anchor="t" anchorCtr="0"/>
          <a:p>
            <a:r>
              <a:rPr lang="zh-CN" altLang="en-US" sz="2800" b="1" dirty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心脏的位置</a:t>
            </a:r>
            <a:endParaRPr lang="zh-CN" altLang="en-US" sz="2800" b="1" dirty="0">
              <a:solidFill>
                <a:schemeClr val="hlin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8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pic>
        <p:nvPicPr>
          <p:cNvPr id="65539" name="Picture 2" descr="ANHE002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333375"/>
            <a:ext cx="6931025" cy="58023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2" name="灯片编号占位符 5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66563" name="AutoShape 2"/>
          <p:cNvSpPr/>
          <p:nvPr/>
        </p:nvSpPr>
        <p:spPr>
          <a:xfrm>
            <a:off x="2182813" y="1219200"/>
            <a:ext cx="179387" cy="762000"/>
          </a:xfrm>
          <a:prstGeom prst="downArrow">
            <a:avLst>
              <a:gd name="adj1" fmla="val 50000"/>
              <a:gd name="adj2" fmla="val 106194"/>
            </a:avLst>
          </a:prstGeom>
          <a:noFill/>
          <a:ln w="9525" cap="flat" cmpd="sng">
            <a:solidFill>
              <a:srgbClr val="6699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66564" name="Text Box 3"/>
          <p:cNvSpPr txBox="1"/>
          <p:nvPr/>
        </p:nvSpPr>
        <p:spPr>
          <a:xfrm>
            <a:off x="228600" y="609600"/>
            <a:ext cx="1143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099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左心室</a:t>
            </a:r>
            <a:endParaRPr lang="zh-CN" altLang="en-US" sz="2400" dirty="0">
              <a:solidFill>
                <a:srgbClr val="0099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65" name="Text Box 4"/>
          <p:cNvSpPr txBox="1"/>
          <p:nvPr/>
        </p:nvSpPr>
        <p:spPr>
          <a:xfrm>
            <a:off x="1752600" y="1981200"/>
            <a:ext cx="1143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099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主</a:t>
            </a:r>
            <a:r>
              <a:rPr lang="en-US" altLang="zh-CN" sz="2400" dirty="0">
                <a:solidFill>
                  <a:srgbClr val="0099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zh-CN" altLang="en-US" sz="2400" dirty="0">
                <a:solidFill>
                  <a:srgbClr val="0099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弓</a:t>
            </a:r>
            <a:endParaRPr lang="zh-CN" altLang="en-US" sz="2400" dirty="0">
              <a:solidFill>
                <a:srgbClr val="0099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6566" name="Text Box 5"/>
          <p:cNvSpPr txBox="1"/>
          <p:nvPr/>
        </p:nvSpPr>
        <p:spPr>
          <a:xfrm>
            <a:off x="1752600" y="3276600"/>
            <a:ext cx="1143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099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胸主</a:t>
            </a:r>
            <a:r>
              <a:rPr lang="en-US" altLang="zh-CN" sz="2400" dirty="0">
                <a:solidFill>
                  <a:srgbClr val="0099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endParaRPr lang="en-US" altLang="zh-CN" sz="2400" dirty="0">
              <a:solidFill>
                <a:srgbClr val="0099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6567" name="Text Box 6"/>
          <p:cNvSpPr txBox="1"/>
          <p:nvPr/>
        </p:nvSpPr>
        <p:spPr>
          <a:xfrm>
            <a:off x="1752600" y="4419600"/>
            <a:ext cx="1143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099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腹主</a:t>
            </a:r>
            <a:r>
              <a:rPr lang="en-US" altLang="zh-CN" sz="2400" dirty="0">
                <a:solidFill>
                  <a:srgbClr val="0099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endParaRPr lang="en-US" altLang="zh-CN" sz="2400" dirty="0">
              <a:solidFill>
                <a:srgbClr val="0099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6568" name="Text Box 7"/>
          <p:cNvSpPr txBox="1"/>
          <p:nvPr/>
        </p:nvSpPr>
        <p:spPr>
          <a:xfrm>
            <a:off x="1752600" y="5791200"/>
            <a:ext cx="1143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099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髂总</a:t>
            </a:r>
            <a:r>
              <a:rPr lang="en-US" altLang="zh-CN" sz="2400" dirty="0">
                <a:solidFill>
                  <a:srgbClr val="0099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endParaRPr lang="en-US" altLang="zh-CN" sz="2400" dirty="0">
              <a:solidFill>
                <a:srgbClr val="0099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6569" name="Text Box 8"/>
          <p:cNvSpPr txBox="1"/>
          <p:nvPr/>
        </p:nvSpPr>
        <p:spPr>
          <a:xfrm>
            <a:off x="1600200" y="6156325"/>
            <a:ext cx="12954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000" dirty="0">
                <a:solidFill>
                  <a:srgbClr val="0099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zh-CN" altLang="en-US" sz="2000" dirty="0">
                <a:solidFill>
                  <a:srgbClr val="0099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（左右）</a:t>
            </a:r>
            <a:endParaRPr lang="zh-CN" altLang="en-US" sz="2400" dirty="0">
              <a:solidFill>
                <a:srgbClr val="0099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6570" name="Text Box 9"/>
          <p:cNvSpPr txBox="1"/>
          <p:nvPr/>
        </p:nvSpPr>
        <p:spPr>
          <a:xfrm>
            <a:off x="1752600" y="609600"/>
            <a:ext cx="10668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099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升主</a:t>
            </a:r>
            <a:r>
              <a:rPr lang="en-US" altLang="zh-CN" sz="2400" dirty="0">
                <a:solidFill>
                  <a:srgbClr val="0099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endParaRPr lang="en-US" altLang="zh-CN" sz="2400" dirty="0">
              <a:solidFill>
                <a:srgbClr val="0099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71" name="AutoShape 10"/>
          <p:cNvSpPr/>
          <p:nvPr/>
        </p:nvSpPr>
        <p:spPr>
          <a:xfrm>
            <a:off x="2209800" y="2514600"/>
            <a:ext cx="215900" cy="762000"/>
          </a:xfrm>
          <a:prstGeom prst="downArrow">
            <a:avLst>
              <a:gd name="adj1" fmla="val 50000"/>
              <a:gd name="adj2" fmla="val 88235"/>
            </a:avLst>
          </a:prstGeom>
          <a:noFill/>
          <a:ln w="9525" cap="flat" cmpd="sng">
            <a:solidFill>
              <a:srgbClr val="0099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66572" name="AutoShape 11"/>
          <p:cNvSpPr/>
          <p:nvPr/>
        </p:nvSpPr>
        <p:spPr>
          <a:xfrm>
            <a:off x="2209800" y="3810000"/>
            <a:ext cx="215900" cy="762000"/>
          </a:xfrm>
          <a:prstGeom prst="downArrow">
            <a:avLst>
              <a:gd name="adj1" fmla="val 50000"/>
              <a:gd name="adj2" fmla="val 88235"/>
            </a:avLst>
          </a:prstGeom>
          <a:noFill/>
          <a:ln w="9525" cap="flat" cmpd="sng">
            <a:solidFill>
              <a:srgbClr val="0099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66573" name="AutoShape 12"/>
          <p:cNvSpPr/>
          <p:nvPr/>
        </p:nvSpPr>
        <p:spPr>
          <a:xfrm>
            <a:off x="2209800" y="5105400"/>
            <a:ext cx="215900" cy="762000"/>
          </a:xfrm>
          <a:prstGeom prst="downArrow">
            <a:avLst>
              <a:gd name="adj1" fmla="val 50000"/>
              <a:gd name="adj2" fmla="val 88235"/>
            </a:avLst>
          </a:prstGeom>
          <a:noFill/>
          <a:ln w="9525" cap="flat" cmpd="sng">
            <a:solidFill>
              <a:srgbClr val="0099FF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66574" name="AutoShape 13"/>
          <p:cNvSpPr/>
          <p:nvPr/>
        </p:nvSpPr>
        <p:spPr>
          <a:xfrm>
            <a:off x="1371600" y="762000"/>
            <a:ext cx="457200" cy="215900"/>
          </a:xfrm>
          <a:prstGeom prst="rightArrow">
            <a:avLst>
              <a:gd name="adj1" fmla="val 50000"/>
              <a:gd name="adj2" fmla="val 52941"/>
            </a:avLst>
          </a:prstGeom>
          <a:noFill/>
          <a:ln w="9525" cap="flat" cmpd="sng">
            <a:solidFill>
              <a:srgbClr val="0099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66575" name="Text Box 14"/>
          <p:cNvSpPr txBox="1"/>
          <p:nvPr/>
        </p:nvSpPr>
        <p:spPr>
          <a:xfrm>
            <a:off x="395288" y="620713"/>
            <a:ext cx="1143000" cy="466725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左心室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6576" name="Picture 15" descr="SMBOLUNG"/>
          <p:cNvPicPr>
            <a:picLocks noChangeAspect="1"/>
          </p:cNvPicPr>
          <p:nvPr/>
        </p:nvPicPr>
        <p:blipFill>
          <a:blip r:embed="rId1"/>
          <a:srcRect l="25157" t="30247" r="37170" b="23192"/>
          <a:stretch>
            <a:fillRect/>
          </a:stretch>
        </p:blipFill>
        <p:spPr>
          <a:xfrm>
            <a:off x="6516688" y="692150"/>
            <a:ext cx="1828800" cy="1947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577" name="Picture 16" descr="SMBOBLAD"/>
          <p:cNvPicPr>
            <a:picLocks noChangeAspect="1"/>
          </p:cNvPicPr>
          <p:nvPr/>
        </p:nvPicPr>
        <p:blipFill>
          <a:blip r:embed="rId2"/>
          <a:srcRect l="32021" t="15414" r="34979" b="4851"/>
          <a:stretch>
            <a:fillRect/>
          </a:stretch>
        </p:blipFill>
        <p:spPr>
          <a:xfrm>
            <a:off x="6443663" y="2924175"/>
            <a:ext cx="1800225" cy="35290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60145" name="Group 17"/>
          <p:cNvGrpSpPr/>
          <p:nvPr/>
        </p:nvGrpSpPr>
        <p:grpSpPr>
          <a:xfrm>
            <a:off x="1763713" y="2492375"/>
            <a:ext cx="1143000" cy="1152525"/>
            <a:chOff x="1104" y="1536"/>
            <a:chExt cx="720" cy="726"/>
          </a:xfrm>
        </p:grpSpPr>
        <p:sp>
          <p:nvSpPr>
            <p:cNvPr id="66669" name="Text Box 18"/>
            <p:cNvSpPr txBox="1"/>
            <p:nvPr/>
          </p:nvSpPr>
          <p:spPr>
            <a:xfrm>
              <a:off x="1104" y="1968"/>
              <a:ext cx="720" cy="294"/>
            </a:xfrm>
            <a:prstGeom prst="rect">
              <a:avLst/>
            </a:prstGeom>
            <a:solidFill>
              <a:srgbClr val="FF3300"/>
            </a:solidFill>
            <a:ln w="952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胸主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endPara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6670" name="AutoShape 19"/>
            <p:cNvSpPr/>
            <p:nvPr/>
          </p:nvSpPr>
          <p:spPr>
            <a:xfrm>
              <a:off x="1392" y="1536"/>
              <a:ext cx="136" cy="480"/>
            </a:xfrm>
            <a:prstGeom prst="downArrow">
              <a:avLst>
                <a:gd name="adj1" fmla="val 50000"/>
                <a:gd name="adj2" fmla="val 88235"/>
              </a:avLst>
            </a:prstGeom>
            <a:solidFill>
              <a:srgbClr val="FF3300"/>
            </a:solidFill>
            <a:ln w="952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</p:grpSp>
      <p:grpSp>
        <p:nvGrpSpPr>
          <p:cNvPr id="560148" name="Group 20"/>
          <p:cNvGrpSpPr/>
          <p:nvPr/>
        </p:nvGrpSpPr>
        <p:grpSpPr>
          <a:xfrm>
            <a:off x="1752600" y="3800475"/>
            <a:ext cx="1143000" cy="1152525"/>
            <a:chOff x="1104" y="2256"/>
            <a:chExt cx="720" cy="726"/>
          </a:xfrm>
        </p:grpSpPr>
        <p:sp>
          <p:nvSpPr>
            <p:cNvPr id="66667" name="Text Box 21"/>
            <p:cNvSpPr txBox="1"/>
            <p:nvPr/>
          </p:nvSpPr>
          <p:spPr>
            <a:xfrm>
              <a:off x="1104" y="2688"/>
              <a:ext cx="720" cy="294"/>
            </a:xfrm>
            <a:prstGeom prst="rect">
              <a:avLst/>
            </a:prstGeom>
            <a:solidFill>
              <a:srgbClr val="FF3300"/>
            </a:solidFill>
            <a:ln w="952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腹主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endPara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6668" name="AutoShape 22"/>
            <p:cNvSpPr/>
            <p:nvPr/>
          </p:nvSpPr>
          <p:spPr>
            <a:xfrm>
              <a:off x="1392" y="2256"/>
              <a:ext cx="136" cy="480"/>
            </a:xfrm>
            <a:prstGeom prst="downArrow">
              <a:avLst>
                <a:gd name="adj1" fmla="val 50000"/>
                <a:gd name="adj2" fmla="val 88235"/>
              </a:avLst>
            </a:prstGeom>
            <a:solidFill>
              <a:srgbClr val="FF3300"/>
            </a:solidFill>
            <a:ln w="952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</p:grpSp>
      <p:grpSp>
        <p:nvGrpSpPr>
          <p:cNvPr id="560151" name="Group 23"/>
          <p:cNvGrpSpPr/>
          <p:nvPr/>
        </p:nvGrpSpPr>
        <p:grpSpPr>
          <a:xfrm>
            <a:off x="1763713" y="5013325"/>
            <a:ext cx="1143000" cy="1441450"/>
            <a:chOff x="1008" y="2976"/>
            <a:chExt cx="720" cy="908"/>
          </a:xfrm>
        </p:grpSpPr>
        <p:sp>
          <p:nvSpPr>
            <p:cNvPr id="66665" name="Text Box 24"/>
            <p:cNvSpPr txBox="1"/>
            <p:nvPr/>
          </p:nvSpPr>
          <p:spPr>
            <a:xfrm>
              <a:off x="1008" y="3398"/>
              <a:ext cx="720" cy="486"/>
            </a:xfrm>
            <a:prstGeom prst="rect">
              <a:avLst/>
            </a:prstGeom>
            <a:solidFill>
              <a:srgbClr val="FF3300"/>
            </a:solidFill>
            <a:ln w="952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髂总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b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</a:b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（左右）</a:t>
              </a:r>
              <a:endPara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6666" name="AutoShape 25"/>
            <p:cNvSpPr/>
            <p:nvPr/>
          </p:nvSpPr>
          <p:spPr>
            <a:xfrm>
              <a:off x="1296" y="2976"/>
              <a:ext cx="136" cy="480"/>
            </a:xfrm>
            <a:prstGeom prst="downArrow">
              <a:avLst>
                <a:gd name="adj1" fmla="val 50000"/>
                <a:gd name="adj2" fmla="val 88235"/>
              </a:avLst>
            </a:prstGeom>
            <a:solidFill>
              <a:srgbClr val="FF3300"/>
            </a:solidFill>
            <a:ln w="9525" cap="flat" cmpd="sng">
              <a:solidFill>
                <a:schemeClr val="tx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</p:grpSp>
      <p:grpSp>
        <p:nvGrpSpPr>
          <p:cNvPr id="560154" name="Group 26"/>
          <p:cNvGrpSpPr/>
          <p:nvPr/>
        </p:nvGrpSpPr>
        <p:grpSpPr>
          <a:xfrm>
            <a:off x="1752600" y="1209675"/>
            <a:ext cx="1066800" cy="1152525"/>
            <a:chOff x="1104" y="672"/>
            <a:chExt cx="672" cy="726"/>
          </a:xfrm>
        </p:grpSpPr>
        <p:sp>
          <p:nvSpPr>
            <p:cNvPr id="66663" name="Text Box 27"/>
            <p:cNvSpPr txBox="1"/>
            <p:nvPr/>
          </p:nvSpPr>
          <p:spPr>
            <a:xfrm>
              <a:off x="1104" y="1104"/>
              <a:ext cx="672" cy="294"/>
            </a:xfrm>
            <a:prstGeom prst="rect">
              <a:avLst/>
            </a:prstGeom>
            <a:solidFill>
              <a:srgbClr val="FF33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主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弓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6664" name="AutoShape 28"/>
            <p:cNvSpPr/>
            <p:nvPr/>
          </p:nvSpPr>
          <p:spPr>
            <a:xfrm>
              <a:off x="1373" y="672"/>
              <a:ext cx="127" cy="480"/>
            </a:xfrm>
            <a:prstGeom prst="downArrow">
              <a:avLst>
                <a:gd name="adj1" fmla="val 50000"/>
                <a:gd name="adj2" fmla="val 94488"/>
              </a:avLst>
            </a:prstGeom>
            <a:solidFill>
              <a:srgbClr val="FF33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</p:grpSp>
      <p:grpSp>
        <p:nvGrpSpPr>
          <p:cNvPr id="560157" name="Group 29"/>
          <p:cNvGrpSpPr/>
          <p:nvPr/>
        </p:nvGrpSpPr>
        <p:grpSpPr>
          <a:xfrm>
            <a:off x="2987675" y="620713"/>
            <a:ext cx="2286000" cy="396875"/>
            <a:chOff x="1776" y="384"/>
            <a:chExt cx="1440" cy="250"/>
          </a:xfrm>
        </p:grpSpPr>
        <p:sp>
          <p:nvSpPr>
            <p:cNvPr id="66661" name="Text Box 30"/>
            <p:cNvSpPr txBox="1"/>
            <p:nvPr/>
          </p:nvSpPr>
          <p:spPr>
            <a:xfrm>
              <a:off x="2160" y="384"/>
              <a:ext cx="1056" cy="250"/>
            </a:xfrm>
            <a:prstGeom prst="rect">
              <a:avLst/>
            </a:prstGeom>
            <a:noFill/>
            <a:ln w="762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左、右冠状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66662" name="Line 31"/>
            <p:cNvSpPr/>
            <p:nvPr/>
          </p:nvSpPr>
          <p:spPr>
            <a:xfrm>
              <a:off x="1776" y="528"/>
              <a:ext cx="336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560160" name="Group 32"/>
          <p:cNvGrpSpPr/>
          <p:nvPr/>
        </p:nvGrpSpPr>
        <p:grpSpPr>
          <a:xfrm>
            <a:off x="2819400" y="1371600"/>
            <a:ext cx="2057400" cy="1608138"/>
            <a:chOff x="1776" y="864"/>
            <a:chExt cx="1296" cy="1013"/>
          </a:xfrm>
        </p:grpSpPr>
        <p:sp>
          <p:nvSpPr>
            <p:cNvPr id="66652" name="Text Box 33"/>
            <p:cNvSpPr txBox="1"/>
            <p:nvPr/>
          </p:nvSpPr>
          <p:spPr>
            <a:xfrm>
              <a:off x="2160" y="864"/>
              <a:ext cx="720" cy="250"/>
            </a:xfrm>
            <a:prstGeom prst="rect">
              <a:avLst/>
            </a:prstGeom>
            <a:solidFill>
              <a:srgbClr val="FF3300"/>
            </a:solidFill>
            <a:ln w="762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头臂干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6653" name="Text Box 34"/>
            <p:cNvSpPr txBox="1"/>
            <p:nvPr/>
          </p:nvSpPr>
          <p:spPr>
            <a:xfrm>
              <a:off x="2160" y="1279"/>
              <a:ext cx="912" cy="250"/>
            </a:xfrm>
            <a:prstGeom prst="rect">
              <a:avLst/>
            </a:prstGeom>
            <a:solidFill>
              <a:srgbClr val="FF3300"/>
            </a:solidFill>
            <a:ln w="762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左 颈 总 </a:t>
              </a: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endPara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54" name="Text Box 35"/>
            <p:cNvSpPr txBox="1"/>
            <p:nvPr/>
          </p:nvSpPr>
          <p:spPr>
            <a:xfrm>
              <a:off x="2160" y="1627"/>
              <a:ext cx="912" cy="250"/>
            </a:xfrm>
            <a:prstGeom prst="rect">
              <a:avLst/>
            </a:prstGeom>
            <a:solidFill>
              <a:srgbClr val="FF3300"/>
            </a:solidFill>
            <a:ln w="762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左锁骨下</a:t>
              </a: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endPara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66655" name="Group 36"/>
            <p:cNvGrpSpPr/>
            <p:nvPr/>
          </p:nvGrpSpPr>
          <p:grpSpPr>
            <a:xfrm>
              <a:off x="1776" y="949"/>
              <a:ext cx="384" cy="763"/>
              <a:chOff x="1728" y="960"/>
              <a:chExt cx="384" cy="864"/>
            </a:xfrm>
          </p:grpSpPr>
          <p:sp>
            <p:nvSpPr>
              <p:cNvPr id="66656" name="Line 37"/>
              <p:cNvSpPr/>
              <p:nvPr/>
            </p:nvSpPr>
            <p:spPr>
              <a:xfrm>
                <a:off x="1824" y="960"/>
                <a:ext cx="0" cy="864"/>
              </a:xfrm>
              <a:prstGeom prst="line">
                <a:avLst/>
              </a:prstGeom>
              <a:ln w="5715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6657" name="Line 38"/>
              <p:cNvSpPr/>
              <p:nvPr/>
            </p:nvSpPr>
            <p:spPr>
              <a:xfrm>
                <a:off x="1728" y="1392"/>
                <a:ext cx="96" cy="0"/>
              </a:xfrm>
              <a:prstGeom prst="line">
                <a:avLst/>
              </a:prstGeom>
              <a:ln w="5715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6658" name="Line 39"/>
              <p:cNvSpPr/>
              <p:nvPr/>
            </p:nvSpPr>
            <p:spPr>
              <a:xfrm>
                <a:off x="1824" y="960"/>
                <a:ext cx="288" cy="0"/>
              </a:xfrm>
              <a:prstGeom prst="line">
                <a:avLst/>
              </a:prstGeom>
              <a:ln w="57150" cap="flat" cmpd="sng">
                <a:solidFill>
                  <a:srgbClr val="FF33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66659" name="Line 40"/>
              <p:cNvSpPr/>
              <p:nvPr/>
            </p:nvSpPr>
            <p:spPr>
              <a:xfrm>
                <a:off x="1824" y="1824"/>
                <a:ext cx="288" cy="0"/>
              </a:xfrm>
              <a:prstGeom prst="line">
                <a:avLst/>
              </a:prstGeom>
              <a:ln w="57150" cap="flat" cmpd="sng">
                <a:solidFill>
                  <a:srgbClr val="FF33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66660" name="Line 41"/>
              <p:cNvSpPr/>
              <p:nvPr/>
            </p:nvSpPr>
            <p:spPr>
              <a:xfrm>
                <a:off x="1824" y="1392"/>
                <a:ext cx="288" cy="0"/>
              </a:xfrm>
              <a:prstGeom prst="line">
                <a:avLst/>
              </a:prstGeom>
              <a:ln w="57150" cap="flat" cmpd="sng">
                <a:solidFill>
                  <a:srgbClr val="FF33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</p:grpSp>
      <p:grpSp>
        <p:nvGrpSpPr>
          <p:cNvPr id="560170" name="Group 42"/>
          <p:cNvGrpSpPr/>
          <p:nvPr/>
        </p:nvGrpSpPr>
        <p:grpSpPr>
          <a:xfrm>
            <a:off x="4140200" y="3573463"/>
            <a:ext cx="533400" cy="406400"/>
            <a:chOff x="2592" y="2240"/>
            <a:chExt cx="528" cy="256"/>
          </a:xfrm>
        </p:grpSpPr>
        <p:sp>
          <p:nvSpPr>
            <p:cNvPr id="66648" name="Line 43"/>
            <p:cNvSpPr/>
            <p:nvPr/>
          </p:nvSpPr>
          <p:spPr>
            <a:xfrm>
              <a:off x="2736" y="2240"/>
              <a:ext cx="0" cy="256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6649" name="Line 44"/>
            <p:cNvSpPr/>
            <p:nvPr/>
          </p:nvSpPr>
          <p:spPr>
            <a:xfrm>
              <a:off x="2724" y="2240"/>
              <a:ext cx="396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6650" name="Line 45"/>
            <p:cNvSpPr/>
            <p:nvPr/>
          </p:nvSpPr>
          <p:spPr>
            <a:xfrm>
              <a:off x="2592" y="2352"/>
              <a:ext cx="528" cy="16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6651" name="Line 46"/>
            <p:cNvSpPr/>
            <p:nvPr/>
          </p:nvSpPr>
          <p:spPr>
            <a:xfrm>
              <a:off x="2724" y="2496"/>
              <a:ext cx="396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560175" name="Group 47"/>
          <p:cNvGrpSpPr/>
          <p:nvPr/>
        </p:nvGrpSpPr>
        <p:grpSpPr>
          <a:xfrm>
            <a:off x="2987675" y="5589588"/>
            <a:ext cx="1447800" cy="914400"/>
            <a:chOff x="1824" y="3552"/>
            <a:chExt cx="912" cy="576"/>
          </a:xfrm>
        </p:grpSpPr>
        <p:sp>
          <p:nvSpPr>
            <p:cNvPr id="66640" name="Text Box 48"/>
            <p:cNvSpPr txBox="1"/>
            <p:nvPr/>
          </p:nvSpPr>
          <p:spPr>
            <a:xfrm>
              <a:off x="2160" y="3552"/>
              <a:ext cx="576" cy="250"/>
            </a:xfrm>
            <a:prstGeom prst="rect">
              <a:avLst/>
            </a:prstGeom>
            <a:solidFill>
              <a:srgbClr val="FF3300"/>
            </a:solidFill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髂内</a:t>
              </a: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endPara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6641" name="Text Box 49"/>
            <p:cNvSpPr txBox="1"/>
            <p:nvPr/>
          </p:nvSpPr>
          <p:spPr>
            <a:xfrm>
              <a:off x="2160" y="3878"/>
              <a:ext cx="576" cy="250"/>
            </a:xfrm>
            <a:prstGeom prst="rect">
              <a:avLst/>
            </a:prstGeom>
            <a:solidFill>
              <a:srgbClr val="FF3300"/>
            </a:solidFill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髂外</a:t>
              </a: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endPara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pSp>
          <p:nvGrpSpPr>
            <p:cNvPr id="66642" name="Group 50"/>
            <p:cNvGrpSpPr/>
            <p:nvPr/>
          </p:nvGrpSpPr>
          <p:grpSpPr>
            <a:xfrm>
              <a:off x="1824" y="3696"/>
              <a:ext cx="336" cy="288"/>
              <a:chOff x="1728" y="2016"/>
              <a:chExt cx="432" cy="288"/>
            </a:xfrm>
          </p:grpSpPr>
          <p:sp>
            <p:nvSpPr>
              <p:cNvPr id="66643" name="Line 51"/>
              <p:cNvSpPr/>
              <p:nvPr/>
            </p:nvSpPr>
            <p:spPr>
              <a:xfrm flipH="1">
                <a:off x="1824" y="2016"/>
                <a:ext cx="0" cy="144"/>
              </a:xfrm>
              <a:prstGeom prst="line">
                <a:avLst/>
              </a:prstGeom>
              <a:ln w="5715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6644" name="Line 52"/>
              <p:cNvSpPr/>
              <p:nvPr/>
            </p:nvSpPr>
            <p:spPr>
              <a:xfrm>
                <a:off x="1728" y="2160"/>
                <a:ext cx="96" cy="0"/>
              </a:xfrm>
              <a:prstGeom prst="line">
                <a:avLst/>
              </a:prstGeom>
              <a:ln w="5715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6645" name="Line 53"/>
              <p:cNvSpPr/>
              <p:nvPr/>
            </p:nvSpPr>
            <p:spPr>
              <a:xfrm>
                <a:off x="1824" y="2016"/>
                <a:ext cx="336" cy="0"/>
              </a:xfrm>
              <a:prstGeom prst="line">
                <a:avLst/>
              </a:prstGeom>
              <a:ln w="57150" cap="flat" cmpd="sng">
                <a:solidFill>
                  <a:srgbClr val="FF33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66646" name="Line 54"/>
              <p:cNvSpPr/>
              <p:nvPr/>
            </p:nvSpPr>
            <p:spPr>
              <a:xfrm>
                <a:off x="1824" y="2304"/>
                <a:ext cx="336" cy="0"/>
              </a:xfrm>
              <a:prstGeom prst="line">
                <a:avLst/>
              </a:prstGeom>
              <a:ln w="57150" cap="flat" cmpd="sng">
                <a:solidFill>
                  <a:srgbClr val="FF33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66647" name="Line 55"/>
              <p:cNvSpPr/>
              <p:nvPr/>
            </p:nvSpPr>
            <p:spPr>
              <a:xfrm flipH="1">
                <a:off x="1824" y="2160"/>
                <a:ext cx="0" cy="144"/>
              </a:xfrm>
              <a:prstGeom prst="line">
                <a:avLst/>
              </a:prstGeom>
              <a:ln w="5715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560184" name="Group 56"/>
          <p:cNvGrpSpPr/>
          <p:nvPr/>
        </p:nvGrpSpPr>
        <p:grpSpPr>
          <a:xfrm>
            <a:off x="1547813" y="620713"/>
            <a:ext cx="1447800" cy="466725"/>
            <a:chOff x="864" y="384"/>
            <a:chExt cx="912" cy="294"/>
          </a:xfrm>
        </p:grpSpPr>
        <p:sp>
          <p:nvSpPr>
            <p:cNvPr id="66638" name="Text Box 57"/>
            <p:cNvSpPr txBox="1"/>
            <p:nvPr/>
          </p:nvSpPr>
          <p:spPr>
            <a:xfrm>
              <a:off x="1104" y="384"/>
              <a:ext cx="672" cy="294"/>
            </a:xfrm>
            <a:prstGeom prst="rect">
              <a:avLst/>
            </a:prstGeom>
            <a:solidFill>
              <a:srgbClr val="FF33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升主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endPara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639" name="AutoShape 58"/>
            <p:cNvSpPr/>
            <p:nvPr/>
          </p:nvSpPr>
          <p:spPr>
            <a:xfrm>
              <a:off x="864" y="480"/>
              <a:ext cx="288" cy="136"/>
            </a:xfrm>
            <a:prstGeom prst="rightArrow">
              <a:avLst>
                <a:gd name="adj1" fmla="val 50000"/>
                <a:gd name="adj2" fmla="val 52941"/>
              </a:avLst>
            </a:prstGeom>
            <a:solidFill>
              <a:srgbClr val="FF33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</p:grpSp>
      <p:grpSp>
        <p:nvGrpSpPr>
          <p:cNvPr id="560187" name="Group 59"/>
          <p:cNvGrpSpPr/>
          <p:nvPr/>
        </p:nvGrpSpPr>
        <p:grpSpPr>
          <a:xfrm>
            <a:off x="4572000" y="1050925"/>
            <a:ext cx="1836738" cy="854075"/>
            <a:chOff x="2880" y="662"/>
            <a:chExt cx="1157" cy="538"/>
          </a:xfrm>
        </p:grpSpPr>
        <p:grpSp>
          <p:nvGrpSpPr>
            <p:cNvPr id="66630" name="Group 60"/>
            <p:cNvGrpSpPr/>
            <p:nvPr/>
          </p:nvGrpSpPr>
          <p:grpSpPr>
            <a:xfrm>
              <a:off x="2880" y="768"/>
              <a:ext cx="336" cy="288"/>
              <a:chOff x="1728" y="2016"/>
              <a:chExt cx="432" cy="288"/>
            </a:xfrm>
          </p:grpSpPr>
          <p:sp>
            <p:nvSpPr>
              <p:cNvPr id="66633" name="Line 61"/>
              <p:cNvSpPr/>
              <p:nvPr/>
            </p:nvSpPr>
            <p:spPr>
              <a:xfrm flipH="1">
                <a:off x="1824" y="2016"/>
                <a:ext cx="0" cy="144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6634" name="Line 62"/>
              <p:cNvSpPr/>
              <p:nvPr/>
            </p:nvSpPr>
            <p:spPr>
              <a:xfrm>
                <a:off x="1728" y="2160"/>
                <a:ext cx="96" cy="0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6635" name="Line 63"/>
              <p:cNvSpPr/>
              <p:nvPr/>
            </p:nvSpPr>
            <p:spPr>
              <a:xfrm>
                <a:off x="1824" y="2016"/>
                <a:ext cx="336" cy="0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66636" name="Line 64"/>
              <p:cNvSpPr/>
              <p:nvPr/>
            </p:nvSpPr>
            <p:spPr>
              <a:xfrm>
                <a:off x="1824" y="2304"/>
                <a:ext cx="336" cy="0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66637" name="Line 65"/>
              <p:cNvSpPr/>
              <p:nvPr/>
            </p:nvSpPr>
            <p:spPr>
              <a:xfrm flipH="1">
                <a:off x="1824" y="2160"/>
                <a:ext cx="0" cy="144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66631" name="Rectangle 66"/>
            <p:cNvSpPr/>
            <p:nvPr/>
          </p:nvSpPr>
          <p:spPr>
            <a:xfrm>
              <a:off x="3168" y="662"/>
              <a:ext cx="82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右 颈 总 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endPara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6632" name="Rectangle 67"/>
            <p:cNvSpPr/>
            <p:nvPr/>
          </p:nvSpPr>
          <p:spPr>
            <a:xfrm>
              <a:off x="3168" y="950"/>
              <a:ext cx="86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右锁骨下</a:t>
              </a:r>
              <a:r>
                <a:rPr lang="en-US" altLang="zh-CN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  <a:endPara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560196" name="Group 68"/>
          <p:cNvGrpSpPr/>
          <p:nvPr/>
        </p:nvGrpSpPr>
        <p:grpSpPr>
          <a:xfrm>
            <a:off x="2987675" y="3068638"/>
            <a:ext cx="1223963" cy="855662"/>
            <a:chOff x="1824" y="1957"/>
            <a:chExt cx="771" cy="539"/>
          </a:xfrm>
        </p:grpSpPr>
        <p:grpSp>
          <p:nvGrpSpPr>
            <p:cNvPr id="66622" name="Group 69"/>
            <p:cNvGrpSpPr/>
            <p:nvPr/>
          </p:nvGrpSpPr>
          <p:grpSpPr>
            <a:xfrm>
              <a:off x="1824" y="2064"/>
              <a:ext cx="336" cy="288"/>
              <a:chOff x="1728" y="2016"/>
              <a:chExt cx="432" cy="288"/>
            </a:xfrm>
          </p:grpSpPr>
          <p:sp>
            <p:nvSpPr>
              <p:cNvPr id="66625" name="Line 70"/>
              <p:cNvSpPr/>
              <p:nvPr/>
            </p:nvSpPr>
            <p:spPr>
              <a:xfrm flipH="1">
                <a:off x="1824" y="2016"/>
                <a:ext cx="0" cy="144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6626" name="Line 71"/>
              <p:cNvSpPr/>
              <p:nvPr/>
            </p:nvSpPr>
            <p:spPr>
              <a:xfrm>
                <a:off x="1728" y="2160"/>
                <a:ext cx="96" cy="0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6627" name="Line 72"/>
              <p:cNvSpPr/>
              <p:nvPr/>
            </p:nvSpPr>
            <p:spPr>
              <a:xfrm>
                <a:off x="1824" y="2016"/>
                <a:ext cx="336" cy="0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66628" name="Line 73"/>
              <p:cNvSpPr/>
              <p:nvPr/>
            </p:nvSpPr>
            <p:spPr>
              <a:xfrm>
                <a:off x="1824" y="2304"/>
                <a:ext cx="336" cy="0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66629" name="Line 74"/>
              <p:cNvSpPr/>
              <p:nvPr/>
            </p:nvSpPr>
            <p:spPr>
              <a:xfrm flipH="1">
                <a:off x="1824" y="2160"/>
                <a:ext cx="0" cy="144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66623" name="Rectangle 75"/>
            <p:cNvSpPr/>
            <p:nvPr/>
          </p:nvSpPr>
          <p:spPr>
            <a:xfrm>
              <a:off x="2155" y="1957"/>
              <a:ext cx="43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壁支</a:t>
              </a:r>
              <a:endPara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6624" name="Rectangle 76"/>
            <p:cNvSpPr/>
            <p:nvPr/>
          </p:nvSpPr>
          <p:spPr>
            <a:xfrm>
              <a:off x="2159" y="2246"/>
              <a:ext cx="43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脏支</a:t>
              </a:r>
              <a:endPara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560205" name="Group 77"/>
          <p:cNvGrpSpPr/>
          <p:nvPr/>
        </p:nvGrpSpPr>
        <p:grpSpPr>
          <a:xfrm>
            <a:off x="2987675" y="4292600"/>
            <a:ext cx="1223963" cy="855663"/>
            <a:chOff x="1824" y="1957"/>
            <a:chExt cx="771" cy="539"/>
          </a:xfrm>
        </p:grpSpPr>
        <p:grpSp>
          <p:nvGrpSpPr>
            <p:cNvPr id="66614" name="Group 78"/>
            <p:cNvGrpSpPr/>
            <p:nvPr/>
          </p:nvGrpSpPr>
          <p:grpSpPr>
            <a:xfrm>
              <a:off x="1824" y="2064"/>
              <a:ext cx="336" cy="288"/>
              <a:chOff x="1728" y="2016"/>
              <a:chExt cx="432" cy="288"/>
            </a:xfrm>
          </p:grpSpPr>
          <p:sp>
            <p:nvSpPr>
              <p:cNvPr id="66617" name="Line 79"/>
              <p:cNvSpPr/>
              <p:nvPr/>
            </p:nvSpPr>
            <p:spPr>
              <a:xfrm flipH="1">
                <a:off x="1824" y="2016"/>
                <a:ext cx="0" cy="144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6618" name="Line 80"/>
              <p:cNvSpPr/>
              <p:nvPr/>
            </p:nvSpPr>
            <p:spPr>
              <a:xfrm>
                <a:off x="1728" y="2160"/>
                <a:ext cx="96" cy="0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6619" name="Line 81"/>
              <p:cNvSpPr/>
              <p:nvPr/>
            </p:nvSpPr>
            <p:spPr>
              <a:xfrm>
                <a:off x="1824" y="2016"/>
                <a:ext cx="336" cy="0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66620" name="Line 82"/>
              <p:cNvSpPr/>
              <p:nvPr/>
            </p:nvSpPr>
            <p:spPr>
              <a:xfrm>
                <a:off x="1824" y="2304"/>
                <a:ext cx="336" cy="0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66621" name="Line 83"/>
              <p:cNvSpPr/>
              <p:nvPr/>
            </p:nvSpPr>
            <p:spPr>
              <a:xfrm flipH="1">
                <a:off x="1824" y="2160"/>
                <a:ext cx="0" cy="144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66615" name="Rectangle 84"/>
            <p:cNvSpPr/>
            <p:nvPr/>
          </p:nvSpPr>
          <p:spPr>
            <a:xfrm>
              <a:off x="2155" y="1957"/>
              <a:ext cx="43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壁支</a:t>
              </a:r>
              <a:endPara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6616" name="Rectangle 85"/>
            <p:cNvSpPr/>
            <p:nvPr/>
          </p:nvSpPr>
          <p:spPr>
            <a:xfrm>
              <a:off x="2159" y="2246"/>
              <a:ext cx="43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脏支</a:t>
              </a:r>
              <a:endPara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560214" name="Group 86"/>
          <p:cNvGrpSpPr/>
          <p:nvPr/>
        </p:nvGrpSpPr>
        <p:grpSpPr>
          <a:xfrm>
            <a:off x="4427538" y="5445125"/>
            <a:ext cx="1223962" cy="855663"/>
            <a:chOff x="1824" y="1957"/>
            <a:chExt cx="771" cy="539"/>
          </a:xfrm>
        </p:grpSpPr>
        <p:grpSp>
          <p:nvGrpSpPr>
            <p:cNvPr id="66606" name="Group 87"/>
            <p:cNvGrpSpPr/>
            <p:nvPr/>
          </p:nvGrpSpPr>
          <p:grpSpPr>
            <a:xfrm>
              <a:off x="1824" y="2064"/>
              <a:ext cx="336" cy="288"/>
              <a:chOff x="1728" y="2016"/>
              <a:chExt cx="432" cy="288"/>
            </a:xfrm>
          </p:grpSpPr>
          <p:sp>
            <p:nvSpPr>
              <p:cNvPr id="66609" name="Line 88"/>
              <p:cNvSpPr/>
              <p:nvPr/>
            </p:nvSpPr>
            <p:spPr>
              <a:xfrm flipH="1">
                <a:off x="1824" y="2016"/>
                <a:ext cx="0" cy="144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6610" name="Line 89"/>
              <p:cNvSpPr/>
              <p:nvPr/>
            </p:nvSpPr>
            <p:spPr>
              <a:xfrm>
                <a:off x="1728" y="2160"/>
                <a:ext cx="96" cy="0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6611" name="Line 90"/>
              <p:cNvSpPr/>
              <p:nvPr/>
            </p:nvSpPr>
            <p:spPr>
              <a:xfrm>
                <a:off x="1824" y="2016"/>
                <a:ext cx="336" cy="0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66612" name="Line 91"/>
              <p:cNvSpPr/>
              <p:nvPr/>
            </p:nvSpPr>
            <p:spPr>
              <a:xfrm>
                <a:off x="1824" y="2304"/>
                <a:ext cx="336" cy="0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66613" name="Line 92"/>
              <p:cNvSpPr/>
              <p:nvPr/>
            </p:nvSpPr>
            <p:spPr>
              <a:xfrm flipH="1">
                <a:off x="1824" y="2160"/>
                <a:ext cx="0" cy="144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66607" name="Rectangle 93"/>
            <p:cNvSpPr/>
            <p:nvPr/>
          </p:nvSpPr>
          <p:spPr>
            <a:xfrm>
              <a:off x="2155" y="1957"/>
              <a:ext cx="43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壁支</a:t>
              </a:r>
              <a:endPara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66608" name="Rectangle 94"/>
            <p:cNvSpPr/>
            <p:nvPr/>
          </p:nvSpPr>
          <p:spPr>
            <a:xfrm>
              <a:off x="2159" y="2246"/>
              <a:ext cx="43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脏支</a:t>
              </a:r>
              <a:endPara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560223" name="Group 95"/>
          <p:cNvGrpSpPr/>
          <p:nvPr/>
        </p:nvGrpSpPr>
        <p:grpSpPr>
          <a:xfrm>
            <a:off x="4140200" y="4652963"/>
            <a:ext cx="533400" cy="685800"/>
            <a:chOff x="1728" y="2544"/>
            <a:chExt cx="384" cy="576"/>
          </a:xfrm>
        </p:grpSpPr>
        <p:sp>
          <p:nvSpPr>
            <p:cNvPr id="66597" name="Line 96"/>
            <p:cNvSpPr/>
            <p:nvPr/>
          </p:nvSpPr>
          <p:spPr>
            <a:xfrm>
              <a:off x="1824" y="2832"/>
              <a:ext cx="0" cy="96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6598" name="Line 97"/>
            <p:cNvSpPr/>
            <p:nvPr/>
          </p:nvSpPr>
          <p:spPr>
            <a:xfrm>
              <a:off x="1824" y="2544"/>
              <a:ext cx="0" cy="192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6599" name="Line 98"/>
            <p:cNvSpPr/>
            <p:nvPr/>
          </p:nvSpPr>
          <p:spPr>
            <a:xfrm>
              <a:off x="1728" y="2832"/>
              <a:ext cx="96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6600" name="Line 99"/>
            <p:cNvSpPr/>
            <p:nvPr/>
          </p:nvSpPr>
          <p:spPr>
            <a:xfrm>
              <a:off x="1824" y="2544"/>
              <a:ext cx="288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6601" name="Line 100"/>
            <p:cNvSpPr/>
            <p:nvPr/>
          </p:nvSpPr>
          <p:spPr>
            <a:xfrm>
              <a:off x="1824" y="3120"/>
              <a:ext cx="288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6602" name="Line 101"/>
            <p:cNvSpPr/>
            <p:nvPr/>
          </p:nvSpPr>
          <p:spPr>
            <a:xfrm>
              <a:off x="1824" y="2736"/>
              <a:ext cx="288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6603" name="Line 102"/>
            <p:cNvSpPr/>
            <p:nvPr/>
          </p:nvSpPr>
          <p:spPr>
            <a:xfrm>
              <a:off x="1824" y="2928"/>
              <a:ext cx="288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6604" name="Line 103"/>
            <p:cNvSpPr/>
            <p:nvPr/>
          </p:nvSpPr>
          <p:spPr>
            <a:xfrm>
              <a:off x="1824" y="2928"/>
              <a:ext cx="0" cy="192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6605" name="Line 104"/>
            <p:cNvSpPr/>
            <p:nvPr/>
          </p:nvSpPr>
          <p:spPr>
            <a:xfrm>
              <a:off x="1824" y="2736"/>
              <a:ext cx="0" cy="96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60233" name="Group 105"/>
          <p:cNvGrpSpPr/>
          <p:nvPr/>
        </p:nvGrpSpPr>
        <p:grpSpPr>
          <a:xfrm>
            <a:off x="5580063" y="5876925"/>
            <a:ext cx="533400" cy="406400"/>
            <a:chOff x="2592" y="2240"/>
            <a:chExt cx="528" cy="256"/>
          </a:xfrm>
        </p:grpSpPr>
        <p:sp>
          <p:nvSpPr>
            <p:cNvPr id="66593" name="Line 106"/>
            <p:cNvSpPr/>
            <p:nvPr/>
          </p:nvSpPr>
          <p:spPr>
            <a:xfrm>
              <a:off x="2736" y="2240"/>
              <a:ext cx="0" cy="256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6594" name="Line 107"/>
            <p:cNvSpPr/>
            <p:nvPr/>
          </p:nvSpPr>
          <p:spPr>
            <a:xfrm>
              <a:off x="2724" y="2240"/>
              <a:ext cx="396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6595" name="Line 108"/>
            <p:cNvSpPr/>
            <p:nvPr/>
          </p:nvSpPr>
          <p:spPr>
            <a:xfrm>
              <a:off x="2592" y="2352"/>
              <a:ext cx="528" cy="16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6596" name="Line 109"/>
            <p:cNvSpPr/>
            <p:nvPr/>
          </p:nvSpPr>
          <p:spPr>
            <a:xfrm>
              <a:off x="2724" y="2496"/>
              <a:ext cx="396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0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60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60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60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60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60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60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60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60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60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60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60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60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60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60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6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pic>
        <p:nvPicPr>
          <p:cNvPr id="67587" name="Picture 2" descr="BOVE000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213" y="404813"/>
            <a:ext cx="7499350" cy="56022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10" name="灯片编号占位符 3"/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pic>
        <p:nvPicPr>
          <p:cNvPr id="449538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-720645">
            <a:off x="2725738" y="1370013"/>
            <a:ext cx="5014912" cy="34274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8612" name="Rectangle 3"/>
          <p:cNvSpPr/>
          <p:nvPr/>
        </p:nvSpPr>
        <p:spPr>
          <a:xfrm>
            <a:off x="250825" y="115888"/>
            <a:ext cx="4176713" cy="62484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心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动脉                 静脉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毛细血管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（血液）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 组织间隙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 （组织液）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细胞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</a:rPr>
              <a:t>（细胞内液）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49540" name="Line 4"/>
          <p:cNvSpPr/>
          <p:nvPr/>
        </p:nvSpPr>
        <p:spPr>
          <a:xfrm flipH="1">
            <a:off x="942975" y="765175"/>
            <a:ext cx="1066800" cy="0"/>
          </a:xfrm>
          <a:prstGeom prst="line">
            <a:avLst/>
          </a:prstGeom>
          <a:ln w="7620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49541" name="Line 5"/>
          <p:cNvSpPr/>
          <p:nvPr/>
        </p:nvSpPr>
        <p:spPr>
          <a:xfrm flipH="1">
            <a:off x="2633663" y="838200"/>
            <a:ext cx="1066800" cy="0"/>
          </a:xfrm>
          <a:prstGeom prst="line">
            <a:avLst/>
          </a:prstGeom>
          <a:ln w="76200" cap="flat" cmpd="sng">
            <a:solidFill>
              <a:srgbClr val="3333CC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49542" name="Line 6"/>
          <p:cNvSpPr/>
          <p:nvPr/>
        </p:nvSpPr>
        <p:spPr>
          <a:xfrm>
            <a:off x="990600" y="765175"/>
            <a:ext cx="0" cy="685800"/>
          </a:xfrm>
          <a:prstGeom prst="line">
            <a:avLst/>
          </a:prstGeom>
          <a:ln w="7620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49543" name="Line 7"/>
          <p:cNvSpPr/>
          <p:nvPr/>
        </p:nvSpPr>
        <p:spPr>
          <a:xfrm>
            <a:off x="3657600" y="2057400"/>
            <a:ext cx="0" cy="685800"/>
          </a:xfrm>
          <a:prstGeom prst="line">
            <a:avLst/>
          </a:prstGeom>
          <a:ln w="76200" cap="flat" cmpd="sng">
            <a:solidFill>
              <a:srgbClr val="3333CC"/>
            </a:solidFill>
            <a:prstDash val="solid"/>
            <a:headEnd type="triangle" w="med" len="med"/>
            <a:tailEnd type="none" w="med" len="med"/>
          </a:ln>
        </p:spPr>
      </p:sp>
      <p:sp>
        <p:nvSpPr>
          <p:cNvPr id="449544" name="Line 8"/>
          <p:cNvSpPr/>
          <p:nvPr/>
        </p:nvSpPr>
        <p:spPr>
          <a:xfrm flipH="1">
            <a:off x="3243263" y="2743200"/>
            <a:ext cx="457200" cy="0"/>
          </a:xfrm>
          <a:prstGeom prst="line">
            <a:avLst/>
          </a:prstGeom>
          <a:ln w="76200" cap="flat" cmpd="sng">
            <a:solidFill>
              <a:srgbClr val="3333CC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49545" name="Line 9"/>
          <p:cNvSpPr/>
          <p:nvPr/>
        </p:nvSpPr>
        <p:spPr>
          <a:xfrm flipH="1">
            <a:off x="990600" y="2743200"/>
            <a:ext cx="457200" cy="0"/>
          </a:xfrm>
          <a:prstGeom prst="line">
            <a:avLst/>
          </a:prstGeom>
          <a:ln w="76200" cap="flat" cmpd="sng">
            <a:solidFill>
              <a:srgbClr val="FF3300"/>
            </a:solidFill>
            <a:prstDash val="solid"/>
            <a:headEnd type="triangle" w="med" len="med"/>
            <a:tailEnd type="none" w="med" len="med"/>
          </a:ln>
        </p:spPr>
      </p:sp>
      <p:sp>
        <p:nvSpPr>
          <p:cNvPr id="449546" name="Line 10"/>
          <p:cNvSpPr/>
          <p:nvPr/>
        </p:nvSpPr>
        <p:spPr>
          <a:xfrm>
            <a:off x="990600" y="2095500"/>
            <a:ext cx="0" cy="685800"/>
          </a:xfrm>
          <a:prstGeom prst="line">
            <a:avLst/>
          </a:prstGeom>
          <a:ln w="7620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49547" name="Line 11"/>
          <p:cNvSpPr/>
          <p:nvPr/>
        </p:nvSpPr>
        <p:spPr>
          <a:xfrm>
            <a:off x="3657600" y="838200"/>
            <a:ext cx="0" cy="685800"/>
          </a:xfrm>
          <a:prstGeom prst="line">
            <a:avLst/>
          </a:prstGeom>
          <a:ln w="76200" cap="flat" cmpd="sng">
            <a:solidFill>
              <a:srgbClr val="3333CC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49548" name="Line 12"/>
          <p:cNvSpPr/>
          <p:nvPr/>
        </p:nvSpPr>
        <p:spPr>
          <a:xfrm flipH="1" flipV="1">
            <a:off x="4067175" y="1773238"/>
            <a:ext cx="1152525" cy="0"/>
          </a:xfrm>
          <a:prstGeom prst="line">
            <a:avLst/>
          </a:prstGeom>
          <a:ln w="57150" cap="flat" cmpd="sng">
            <a:solidFill>
              <a:srgbClr val="0099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49549" name="Line 13"/>
          <p:cNvSpPr/>
          <p:nvPr/>
        </p:nvSpPr>
        <p:spPr>
          <a:xfrm flipH="1" flipV="1">
            <a:off x="8101013" y="1917700"/>
            <a:ext cx="0" cy="1079500"/>
          </a:xfrm>
          <a:prstGeom prst="line">
            <a:avLst/>
          </a:prstGeom>
          <a:ln w="57150" cap="flat" cmpd="sng">
            <a:solidFill>
              <a:srgbClr val="0099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49550" name="Line 14"/>
          <p:cNvSpPr/>
          <p:nvPr/>
        </p:nvSpPr>
        <p:spPr>
          <a:xfrm>
            <a:off x="2124075" y="3429000"/>
            <a:ext cx="0" cy="1655763"/>
          </a:xfrm>
          <a:prstGeom prst="line">
            <a:avLst/>
          </a:prstGeom>
          <a:ln w="76200" cap="flat" cmpd="sng">
            <a:solidFill>
              <a:srgbClr val="FF3300"/>
            </a:solidFill>
            <a:prstDash val="sysDot"/>
            <a:headEnd type="none" w="med" len="med"/>
            <a:tailEnd type="triangle" w="med" len="med"/>
          </a:ln>
        </p:spPr>
      </p:sp>
      <p:sp>
        <p:nvSpPr>
          <p:cNvPr id="449551" name="Line 15"/>
          <p:cNvSpPr/>
          <p:nvPr/>
        </p:nvSpPr>
        <p:spPr>
          <a:xfrm>
            <a:off x="2484438" y="3429000"/>
            <a:ext cx="0" cy="1655763"/>
          </a:xfrm>
          <a:prstGeom prst="line">
            <a:avLst/>
          </a:prstGeom>
          <a:ln w="57150" cap="flat" cmpd="sng">
            <a:solidFill>
              <a:srgbClr val="3333CC"/>
            </a:solidFill>
            <a:prstDash val="sysDot"/>
            <a:headEnd type="triangle" w="med" len="med"/>
            <a:tailEnd type="none" w="med" len="med"/>
          </a:ln>
        </p:spPr>
      </p:sp>
      <p:sp>
        <p:nvSpPr>
          <p:cNvPr id="449552" name="Rectangle 16"/>
          <p:cNvSpPr/>
          <p:nvPr/>
        </p:nvSpPr>
        <p:spPr>
          <a:xfrm>
            <a:off x="3635375" y="4195763"/>
            <a:ext cx="1787525" cy="8223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/>
              <a:t>毛细淋巴管</a:t>
            </a:r>
            <a:endParaRPr lang="zh-CN" altLang="en-US" sz="2400" dirty="0"/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/>
              <a:t>（淋巴液）</a:t>
            </a:r>
            <a:endParaRPr lang="zh-CN" altLang="en-US" sz="2400" dirty="0"/>
          </a:p>
        </p:txBody>
      </p:sp>
      <p:sp>
        <p:nvSpPr>
          <p:cNvPr id="449553" name="Line 17"/>
          <p:cNvSpPr/>
          <p:nvPr/>
        </p:nvSpPr>
        <p:spPr>
          <a:xfrm>
            <a:off x="5292725" y="4437063"/>
            <a:ext cx="647700" cy="0"/>
          </a:xfrm>
          <a:prstGeom prst="line">
            <a:avLst/>
          </a:prstGeom>
          <a:ln w="57150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49554" name="Rectangle 18"/>
          <p:cNvSpPr/>
          <p:nvPr/>
        </p:nvSpPr>
        <p:spPr>
          <a:xfrm>
            <a:off x="5795963" y="4221163"/>
            <a:ext cx="1103312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/>
              <a:t>淋巴管</a:t>
            </a:r>
            <a:endParaRPr lang="zh-CN" altLang="en-US" sz="2400" dirty="0"/>
          </a:p>
        </p:txBody>
      </p:sp>
      <p:sp>
        <p:nvSpPr>
          <p:cNvPr id="449555" name="Line 19"/>
          <p:cNvSpPr/>
          <p:nvPr/>
        </p:nvSpPr>
        <p:spPr>
          <a:xfrm>
            <a:off x="6732588" y="4437063"/>
            <a:ext cx="792162" cy="0"/>
          </a:xfrm>
          <a:prstGeom prst="line">
            <a:avLst/>
          </a:prstGeom>
          <a:ln w="57150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49556" name="Rectangle 20"/>
          <p:cNvSpPr/>
          <p:nvPr/>
        </p:nvSpPr>
        <p:spPr>
          <a:xfrm>
            <a:off x="7451725" y="4195763"/>
            <a:ext cx="1439863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/>
              <a:t>淋巴器官</a:t>
            </a:r>
            <a:endParaRPr lang="zh-CN" altLang="en-US" sz="2400" dirty="0"/>
          </a:p>
        </p:txBody>
      </p:sp>
      <p:sp>
        <p:nvSpPr>
          <p:cNvPr id="449557" name="Rectangle 21"/>
          <p:cNvSpPr/>
          <p:nvPr/>
        </p:nvSpPr>
        <p:spPr>
          <a:xfrm>
            <a:off x="7572375" y="2997200"/>
            <a:ext cx="1103313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/>
              <a:t>淋巴管</a:t>
            </a:r>
            <a:endParaRPr lang="zh-CN" altLang="en-US" sz="2400" dirty="0"/>
          </a:p>
        </p:txBody>
      </p:sp>
      <p:sp>
        <p:nvSpPr>
          <p:cNvPr id="449558" name="Line 22"/>
          <p:cNvSpPr/>
          <p:nvPr/>
        </p:nvSpPr>
        <p:spPr>
          <a:xfrm>
            <a:off x="8101013" y="3429000"/>
            <a:ext cx="0" cy="830263"/>
          </a:xfrm>
          <a:prstGeom prst="line">
            <a:avLst/>
          </a:prstGeom>
          <a:ln w="57150" cap="flat" cmpd="sng">
            <a:solidFill>
              <a:srgbClr val="008000"/>
            </a:solidFill>
            <a:prstDash val="solid"/>
            <a:headEnd type="triangle" w="med" len="med"/>
            <a:tailEnd type="none" w="med" len="med"/>
          </a:ln>
        </p:spPr>
      </p:sp>
      <p:sp>
        <p:nvSpPr>
          <p:cNvPr id="449559" name="Rectangle 23"/>
          <p:cNvSpPr/>
          <p:nvPr/>
        </p:nvSpPr>
        <p:spPr>
          <a:xfrm>
            <a:off x="7596188" y="1531938"/>
            <a:ext cx="1103312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/>
              <a:t>淋巴干</a:t>
            </a:r>
            <a:endParaRPr lang="zh-CN" altLang="en-US" sz="2400" dirty="0"/>
          </a:p>
        </p:txBody>
      </p:sp>
      <p:sp>
        <p:nvSpPr>
          <p:cNvPr id="449560" name="Rectangle 24"/>
          <p:cNvSpPr/>
          <p:nvPr/>
        </p:nvSpPr>
        <p:spPr>
          <a:xfrm>
            <a:off x="5292725" y="1531938"/>
            <a:ext cx="1536700" cy="4572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/>
              <a:t>淋巴导管</a:t>
            </a:r>
            <a:endParaRPr lang="zh-CN" altLang="en-US" sz="2400" dirty="0"/>
          </a:p>
        </p:txBody>
      </p:sp>
      <p:sp>
        <p:nvSpPr>
          <p:cNvPr id="449561" name="Line 25"/>
          <p:cNvSpPr/>
          <p:nvPr/>
        </p:nvSpPr>
        <p:spPr>
          <a:xfrm flipH="1">
            <a:off x="6659563" y="1773238"/>
            <a:ext cx="990600" cy="0"/>
          </a:xfrm>
          <a:prstGeom prst="line">
            <a:avLst/>
          </a:prstGeom>
          <a:ln w="57150" cap="flat" cmpd="sng">
            <a:solidFill>
              <a:srgbClr val="0099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49562" name="Line 26"/>
          <p:cNvSpPr/>
          <p:nvPr/>
        </p:nvSpPr>
        <p:spPr>
          <a:xfrm>
            <a:off x="2771775" y="4437063"/>
            <a:ext cx="1008063" cy="0"/>
          </a:xfrm>
          <a:prstGeom prst="line">
            <a:avLst/>
          </a:prstGeom>
          <a:ln w="57150" cap="flat" cmpd="sng">
            <a:solidFill>
              <a:srgbClr val="008000"/>
            </a:solidFill>
            <a:prstDash val="sysDot"/>
            <a:headEnd type="none" w="med" len="med"/>
            <a:tailEnd type="triangle" w="med" len="med"/>
          </a:ln>
        </p:spPr>
      </p:sp>
      <p:sp>
        <p:nvSpPr>
          <p:cNvPr id="68636" name="AutoShape 27"/>
          <p:cNvSpPr/>
          <p:nvPr/>
        </p:nvSpPr>
        <p:spPr>
          <a:xfrm>
            <a:off x="7235825" y="4652963"/>
            <a:ext cx="1655763" cy="1368425"/>
          </a:xfrm>
          <a:prstGeom prst="upArrowCallout">
            <a:avLst>
              <a:gd name="adj1" fmla="val 25868"/>
              <a:gd name="adj2" fmla="val 30249"/>
              <a:gd name="adj3" fmla="val 13574"/>
              <a:gd name="adj4" fmla="val 75176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dirty="0"/>
              <a:t>产生淋巴细胞</a:t>
            </a:r>
            <a:endParaRPr lang="zh-CN" altLang="en-US" sz="2000" dirty="0"/>
          </a:p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 dirty="0"/>
          </a:p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dirty="0"/>
              <a:t>免疫器官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0"/>
                                        <p:tgtEl>
                                          <p:spTgt spid="449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0"/>
                                        <p:tgtEl>
                                          <p:spTgt spid="449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0"/>
                                        <p:tgtEl>
                                          <p:spTgt spid="449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0"/>
                                        <p:tgtEl>
                                          <p:spTgt spid="449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0"/>
                                        <p:tgtEl>
                                          <p:spTgt spid="449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0"/>
                                        <p:tgtEl>
                                          <p:spTgt spid="449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0"/>
                                        <p:tgtEl>
                                          <p:spTgt spid="449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0"/>
                                        <p:tgtEl>
                                          <p:spTgt spid="449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0"/>
                                        <p:tgtEl>
                                          <p:spTgt spid="449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0"/>
                                        <p:tgtEl>
                                          <p:spTgt spid="449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0"/>
                            </p:stCondLst>
                            <p:childTnLst>
                              <p:par>
                                <p:cTn id="45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0" fill="hold"/>
                                        <p:tgtEl>
                                          <p:spTgt spid="449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0" fill="hold"/>
                                        <p:tgtEl>
                                          <p:spTgt spid="449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0"/>
                                        <p:tgtEl>
                                          <p:spTgt spid="449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449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449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2000"/>
                                        <p:tgtEl>
                                          <p:spTgt spid="449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1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10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000"/>
                                        <p:tgtEl>
                                          <p:spTgt spid="449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0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449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35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3500"/>
                            </p:stCondLst>
                            <p:childTnLst>
                              <p:par>
                                <p:cTn id="9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2000"/>
                                        <p:tgtEl>
                                          <p:spTgt spid="449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552" grpId="0" animBg="1"/>
      <p:bldP spid="449554" grpId="0"/>
      <p:bldP spid="449556" grpId="0"/>
      <p:bldP spid="449557" grpId="0"/>
      <p:bldP spid="449559" grpId="0"/>
      <p:bldP spid="44956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4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algn="l"/>
            <a:r>
              <a:rPr lang="zh-CN" altLang="en-US" sz="5400" b="1" dirty="0"/>
              <a:t>呼吸系统</a:t>
            </a:r>
            <a:endParaRPr lang="zh-CN" altLang="en-US" sz="5400" b="1" dirty="0"/>
          </a:p>
        </p:txBody>
      </p:sp>
      <p:pic>
        <p:nvPicPr>
          <p:cNvPr id="69635" name="Picture 3" descr="呼吸系统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995738" y="152400"/>
            <a:ext cx="4968875" cy="6477000"/>
          </a:xfrm>
          <a:ln/>
        </p:spPr>
      </p:pic>
      <p:sp>
        <p:nvSpPr>
          <p:cNvPr id="69636" name="Text Box 4"/>
          <p:cNvSpPr txBox="1"/>
          <p:nvPr/>
        </p:nvSpPr>
        <p:spPr>
          <a:xfrm>
            <a:off x="684213" y="2060575"/>
            <a:ext cx="3095625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endParaRPr lang="zh-CN" altLang="zh-CN" sz="2800" dirty="0"/>
          </a:p>
        </p:txBody>
      </p:sp>
      <p:sp>
        <p:nvSpPr>
          <p:cNvPr id="69637" name="Text Box 5"/>
          <p:cNvSpPr txBox="1"/>
          <p:nvPr/>
        </p:nvSpPr>
        <p:spPr>
          <a:xfrm>
            <a:off x="0" y="1989138"/>
            <a:ext cx="3851275" cy="4616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CC3300"/>
                </a:solidFill>
              </a:rPr>
              <a:t>呼吸系统</a:t>
            </a:r>
            <a:r>
              <a:rPr lang="en-US" altLang="zh-CN" sz="2800" b="1" dirty="0">
                <a:solidFill>
                  <a:srgbClr val="CC3300"/>
                </a:solidFill>
              </a:rPr>
              <a:t>:</a:t>
            </a:r>
            <a:r>
              <a:rPr lang="zh-CN" altLang="en-US" sz="2800" b="1" dirty="0">
                <a:solidFill>
                  <a:srgbClr val="00B0F0"/>
                </a:solidFill>
              </a:rPr>
              <a:t>呼吸道和肺</a:t>
            </a:r>
            <a:endParaRPr lang="en-US" altLang="zh-CN" sz="2800" b="1" dirty="0">
              <a:solidFill>
                <a:srgbClr val="00B0F0"/>
              </a:solidFill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功能：</a:t>
            </a:r>
            <a:r>
              <a:rPr lang="zh-CN" altLang="en-US" sz="2800" b="1" dirty="0">
                <a:solidFill>
                  <a:srgbClr val="00B0F0"/>
                </a:solidFill>
              </a:rPr>
              <a:t>吸入氧气呼出二氧化碳</a:t>
            </a:r>
            <a:endParaRPr lang="zh-CN" altLang="en-US" sz="2800" b="1" dirty="0">
              <a:solidFill>
                <a:srgbClr val="00B0F0"/>
              </a:solidFill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呼吸道</a:t>
            </a:r>
            <a:r>
              <a:rPr lang="zh-CN" altLang="en-US" sz="2800" b="1" dirty="0"/>
              <a:t>包括</a:t>
            </a:r>
            <a:r>
              <a:rPr lang="en-US" altLang="zh-CN" sz="2800" b="1" dirty="0">
                <a:solidFill>
                  <a:srgbClr val="CC3300"/>
                </a:solidFill>
              </a:rPr>
              <a:t>:</a:t>
            </a:r>
            <a:endParaRPr lang="en-US" altLang="zh-CN" sz="2800" b="1" dirty="0">
              <a:solidFill>
                <a:srgbClr val="CC3300"/>
              </a:solidFill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/>
              <a:t>上呼吸道</a:t>
            </a:r>
            <a:r>
              <a:rPr lang="en-US" altLang="zh-CN" sz="2800" b="1" dirty="0"/>
              <a:t>(</a:t>
            </a:r>
            <a:r>
              <a:rPr lang="zh-CN" altLang="en-US" sz="2800" b="1" dirty="0"/>
              <a:t>鼻</a:t>
            </a:r>
            <a:r>
              <a:rPr lang="en-US" altLang="zh-CN" sz="2800" b="1" dirty="0"/>
              <a:t>,</a:t>
            </a:r>
            <a:r>
              <a:rPr lang="zh-CN" altLang="en-US" sz="2800" b="1" dirty="0"/>
              <a:t>咽和喉</a:t>
            </a:r>
            <a:r>
              <a:rPr lang="en-US" altLang="zh-CN" sz="2800" b="1" dirty="0"/>
              <a:t>)</a:t>
            </a:r>
            <a:endParaRPr lang="en-US" altLang="zh-CN" sz="2800" b="1" dirty="0"/>
          </a:p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/>
              <a:t>下呼吸道</a:t>
            </a:r>
            <a:r>
              <a:rPr lang="en-US" altLang="zh-CN" sz="2800" b="1" dirty="0"/>
              <a:t>(</a:t>
            </a:r>
            <a:r>
              <a:rPr lang="zh-CN" altLang="en-US" sz="2800" b="1" dirty="0"/>
              <a:t>气管和主支气管</a:t>
            </a:r>
            <a:r>
              <a:rPr lang="en-US" altLang="zh-CN" sz="2800" b="1" dirty="0"/>
              <a:t>)</a:t>
            </a:r>
            <a:endParaRPr lang="en-US" altLang="zh-CN" sz="2800" b="1" dirty="0"/>
          </a:p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endParaRPr lang="en-US" altLang="zh-CN" sz="2800" b="1" dirty="0"/>
          </a:p>
        </p:txBody>
      </p:sp>
    </p:spTree>
  </p:cSld>
  <p:clrMapOvr>
    <a:masterClrMapping/>
  </p:clrMapOvr>
  <p:transition>
    <p:blinds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8" name="Rectangle 5"/>
          <p:cNvSpPr/>
          <p:nvPr/>
        </p:nvSpPr>
        <p:spPr>
          <a:xfrm>
            <a:off x="3519488" y="19383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pic>
        <p:nvPicPr>
          <p:cNvPr id="70659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0" y="652463"/>
            <a:ext cx="5275263" cy="58245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0660" name="Rectangle 7"/>
          <p:cNvSpPr/>
          <p:nvPr/>
        </p:nvSpPr>
        <p:spPr>
          <a:xfrm>
            <a:off x="3281363" y="22145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0706" name="AutoShape 2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2627313" y="549275"/>
            <a:ext cx="4724400" cy="838200"/>
          </a:xfrm>
          <a:prstGeom prst="actionButtonBlank">
            <a:avLst/>
          </a:prstGeom>
          <a:gradFill rotWithShape="0">
            <a:gsLst>
              <a:gs pos="0">
                <a:schemeClr val="folHlink">
                  <a:gamma/>
                  <a:shade val="76078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76078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肺  的  结  构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683" name="Text Box 3"/>
          <p:cNvSpPr txBox="1"/>
          <p:nvPr/>
        </p:nvSpPr>
        <p:spPr>
          <a:xfrm>
            <a:off x="1187450" y="1628775"/>
            <a:ext cx="7542213" cy="41513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组成</a:t>
            </a: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</a:rPr>
              <a:t>：</a:t>
            </a:r>
            <a:r>
              <a:rPr lang="zh-CN" altLang="en-US" sz="2800" b="1" dirty="0">
                <a:latin typeface="宋体" panose="02010600030101010101" pitchFamily="2" charset="-122"/>
              </a:rPr>
              <a:t>肺是实质性器官，由主支气管进入肺后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经过多级分支形成支气管树及支气管树的末端</a:t>
            </a:r>
            <a:r>
              <a:rPr lang="en-US" altLang="zh-CN" sz="2800" b="1" dirty="0">
                <a:latin typeface="宋体" panose="02010600030101010101" pitchFamily="2" charset="-122"/>
              </a:rPr>
              <a:t>----</a:t>
            </a:r>
            <a:r>
              <a:rPr lang="zh-CN" altLang="en-US" sz="2800" b="1" dirty="0">
                <a:latin typeface="宋体" panose="02010600030101010101" pitchFamily="2" charset="-122"/>
              </a:rPr>
              <a:t>肺泡构成。当主支气管分支到小于</a:t>
            </a:r>
            <a:r>
              <a:rPr lang="en-US" altLang="zh-CN" sz="2800" b="1" dirty="0">
                <a:latin typeface="宋体" panose="02010600030101010101" pitchFamily="2" charset="-122"/>
              </a:rPr>
              <a:t>1mm</a:t>
            </a:r>
            <a:r>
              <a:rPr lang="zh-CN" altLang="en-US" sz="2800" b="1" dirty="0">
                <a:latin typeface="宋体" panose="02010600030101010101" pitchFamily="2" charset="-122"/>
              </a:rPr>
              <a:t>时</a:t>
            </a:r>
            <a:r>
              <a:rPr lang="en-US" altLang="zh-CN" sz="2800" b="1" dirty="0">
                <a:latin typeface="宋体" panose="02010600030101010101" pitchFamily="2" charset="-122"/>
              </a:rPr>
              <a:t>,</a:t>
            </a:r>
            <a:r>
              <a:rPr lang="zh-CN" altLang="en-US" sz="2800" b="1" dirty="0">
                <a:latin typeface="宋体" panose="02010600030101010101" pitchFamily="2" charset="-122"/>
              </a:rPr>
              <a:t>称细支气管</a:t>
            </a:r>
            <a:r>
              <a:rPr lang="en-US" altLang="zh-CN" sz="2800" b="1" dirty="0">
                <a:latin typeface="宋体" panose="02010600030101010101" pitchFamily="2" charset="-122"/>
              </a:rPr>
              <a:t>.</a:t>
            </a:r>
            <a:endParaRPr lang="en-US" altLang="zh-CN" sz="2800" b="1" dirty="0">
              <a:latin typeface="宋体" panose="02010600030101010101" pitchFamily="2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Tx/>
              <a:buChar char="•"/>
            </a:pPr>
            <a:r>
              <a:rPr lang="zh-CN" altLang="en-US" sz="2800" b="1" dirty="0">
                <a:latin typeface="宋体" panose="02010600030101010101" pitchFamily="2" charset="-122"/>
              </a:rPr>
              <a:t>肺小叶</a:t>
            </a:r>
            <a:r>
              <a:rPr lang="en-US" altLang="zh-CN" sz="2800" b="1" dirty="0">
                <a:latin typeface="宋体" panose="02010600030101010101" pitchFamily="2" charset="-122"/>
              </a:rPr>
              <a:t>:</a:t>
            </a:r>
            <a:r>
              <a:rPr lang="zh-CN" altLang="en-US" sz="2800" b="1" dirty="0">
                <a:latin typeface="宋体" panose="02010600030101010101" pitchFamily="2" charset="-122"/>
              </a:rPr>
              <a:t>肺的基本功能单位</a:t>
            </a:r>
            <a:r>
              <a:rPr lang="en-US" altLang="zh-CN" sz="2800" b="1" dirty="0">
                <a:latin typeface="宋体" panose="02010600030101010101" pitchFamily="2" charset="-122"/>
              </a:rPr>
              <a:t>,</a:t>
            </a:r>
            <a:r>
              <a:rPr lang="zh-CN" altLang="en-US" sz="2800" b="1" dirty="0">
                <a:latin typeface="宋体" panose="02010600030101010101" pitchFamily="2" charset="-122"/>
              </a:rPr>
              <a:t>每个细支气管连同其分支及肺泡称为肺小叶。每侧肺大约有</a:t>
            </a:r>
            <a:r>
              <a:rPr lang="en-US" altLang="zh-CN" sz="2800" b="1" dirty="0">
                <a:latin typeface="宋体" panose="02010600030101010101" pitchFamily="2" charset="-122"/>
              </a:rPr>
              <a:t>50-80</a:t>
            </a:r>
            <a:r>
              <a:rPr lang="zh-CN" altLang="en-US" sz="2800" b="1" dirty="0">
                <a:latin typeface="宋体" panose="02010600030101010101" pitchFamily="2" charset="-122"/>
              </a:rPr>
              <a:t>个肺小叶构成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Tx/>
              <a:buChar char="•"/>
            </a:pPr>
            <a:r>
              <a:rPr lang="zh-CN" altLang="en-US" sz="2800" b="1" dirty="0">
                <a:latin typeface="宋体" panose="02010600030101010101" pitchFamily="2" charset="-122"/>
              </a:rPr>
              <a:t> 根据肺功能和肺的组织结构可分为：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  <p:sp>
        <p:nvSpPr>
          <p:cNvPr id="200708" name="AutoShape 4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2051050" y="5949950"/>
            <a:ext cx="2438400" cy="609600"/>
          </a:xfrm>
          <a:prstGeom prst="actionButtonBlank">
            <a:avLst/>
          </a:prstGeom>
          <a:gradFill rotWithShape="0">
            <a:gsLst>
              <a:gs pos="0">
                <a:schemeClr val="folHlink">
                  <a:gamma/>
                  <a:shade val="6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6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导  气  部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0709" name="AutoShape 5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435600" y="5949950"/>
            <a:ext cx="2438400" cy="609600"/>
          </a:xfrm>
          <a:prstGeom prst="actionButtonBlank">
            <a:avLst/>
          </a:prstGeom>
          <a:gradFill rotWithShape="0">
            <a:gsLst>
              <a:gs pos="0">
                <a:schemeClr val="folHlink">
                  <a:gamma/>
                  <a:shade val="66275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shade val="6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呼  吸  部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2706" name="Picture 2" descr="ANLU000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333375"/>
            <a:ext cx="8059738" cy="6372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3730" name="Picture 2" descr="ANLU001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404813"/>
            <a:ext cx="7189788" cy="62277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2755" name="Text Box 3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835150" y="3789363"/>
            <a:ext cx="762000" cy="396875"/>
          </a:xfrm>
          <a:prstGeom prst="rect">
            <a:avLst/>
          </a:prstGeom>
          <a:gradFill rotWithShape="0">
            <a:gsLst>
              <a:gs pos="0">
                <a:schemeClr val="hlink">
                  <a:gamma/>
                  <a:shade val="66275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66275"/>
                  <a:invGamma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sz="2000" kern="1200" cap="none" spc="0" normalizeH="0" baseline="0" noProof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肺泡</a:t>
            </a:r>
            <a:endParaRPr kumimoji="0" lang="zh-CN" altLang="en-US" sz="2000" kern="1200" cap="none" spc="0" normalizeH="0" baseline="0" noProof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3732" name="Line 4"/>
          <p:cNvSpPr/>
          <p:nvPr/>
        </p:nvSpPr>
        <p:spPr>
          <a:xfrm>
            <a:off x="5795963" y="2781300"/>
            <a:ext cx="144462" cy="23034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3733" name="Text Box 5"/>
          <p:cNvSpPr txBox="1"/>
          <p:nvPr/>
        </p:nvSpPr>
        <p:spPr>
          <a:xfrm>
            <a:off x="5580063" y="5013325"/>
            <a:ext cx="11430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dirty="0"/>
              <a:t>气管杈</a:t>
            </a:r>
            <a:endParaRPr lang="zh-CN" altLang="en-US" sz="2000" dirty="0"/>
          </a:p>
        </p:txBody>
      </p:sp>
      <p:sp>
        <p:nvSpPr>
          <p:cNvPr id="73734" name="Line 6"/>
          <p:cNvSpPr/>
          <p:nvPr/>
        </p:nvSpPr>
        <p:spPr>
          <a:xfrm flipV="1">
            <a:off x="6156325" y="2276475"/>
            <a:ext cx="1524000" cy="533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3735" name="Line 7"/>
          <p:cNvSpPr/>
          <p:nvPr/>
        </p:nvSpPr>
        <p:spPr>
          <a:xfrm flipH="1" flipV="1">
            <a:off x="4211638" y="1989138"/>
            <a:ext cx="1066800" cy="1143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3736" name="Line 8"/>
          <p:cNvSpPr/>
          <p:nvPr/>
        </p:nvSpPr>
        <p:spPr>
          <a:xfrm flipH="1">
            <a:off x="3779838" y="2852738"/>
            <a:ext cx="1079500" cy="2159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3737" name="Line 9"/>
          <p:cNvSpPr/>
          <p:nvPr/>
        </p:nvSpPr>
        <p:spPr>
          <a:xfrm flipH="1">
            <a:off x="3276600" y="3500438"/>
            <a:ext cx="1758950" cy="7302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3738" name="Line 10"/>
          <p:cNvSpPr/>
          <p:nvPr/>
        </p:nvSpPr>
        <p:spPr>
          <a:xfrm flipH="1">
            <a:off x="3203575" y="4076700"/>
            <a:ext cx="1392238" cy="431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3739" name="Line 11"/>
          <p:cNvSpPr/>
          <p:nvPr/>
        </p:nvSpPr>
        <p:spPr>
          <a:xfrm flipV="1">
            <a:off x="6516688" y="3068638"/>
            <a:ext cx="93503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3740" name="Line 12"/>
          <p:cNvSpPr/>
          <p:nvPr/>
        </p:nvSpPr>
        <p:spPr>
          <a:xfrm>
            <a:off x="6659563" y="3573463"/>
            <a:ext cx="792162" cy="3603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3741" name="Text Box 14"/>
          <p:cNvSpPr txBox="1"/>
          <p:nvPr/>
        </p:nvSpPr>
        <p:spPr>
          <a:xfrm>
            <a:off x="7696200" y="2060575"/>
            <a:ext cx="14478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dirty="0"/>
              <a:t>左支气管</a:t>
            </a:r>
            <a:endParaRPr lang="zh-CN" altLang="en-US" sz="2000" dirty="0"/>
          </a:p>
        </p:txBody>
      </p:sp>
      <p:sp>
        <p:nvSpPr>
          <p:cNvPr id="73742" name="Text Box 15"/>
          <p:cNvSpPr txBox="1"/>
          <p:nvPr/>
        </p:nvSpPr>
        <p:spPr>
          <a:xfrm>
            <a:off x="7391400" y="2852738"/>
            <a:ext cx="17526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dirty="0"/>
              <a:t>左上叶支气管</a:t>
            </a:r>
            <a:endParaRPr lang="zh-CN" altLang="en-US" sz="2000" dirty="0"/>
          </a:p>
        </p:txBody>
      </p:sp>
      <p:sp>
        <p:nvSpPr>
          <p:cNvPr id="73743" name="Text Box 16"/>
          <p:cNvSpPr txBox="1"/>
          <p:nvPr/>
        </p:nvSpPr>
        <p:spPr>
          <a:xfrm>
            <a:off x="7391400" y="3789363"/>
            <a:ext cx="17526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dirty="0"/>
              <a:t>左下叶支气管</a:t>
            </a:r>
            <a:endParaRPr lang="zh-CN" altLang="en-US" sz="2000" dirty="0"/>
          </a:p>
        </p:txBody>
      </p:sp>
      <p:sp>
        <p:nvSpPr>
          <p:cNvPr id="73744" name="Text Box 17"/>
          <p:cNvSpPr txBox="1"/>
          <p:nvPr/>
        </p:nvSpPr>
        <p:spPr>
          <a:xfrm>
            <a:off x="2051050" y="2924175"/>
            <a:ext cx="17526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dirty="0"/>
              <a:t>右上叶支气管</a:t>
            </a:r>
            <a:endParaRPr lang="zh-CN" altLang="en-US" sz="2000" dirty="0"/>
          </a:p>
        </p:txBody>
      </p:sp>
      <p:sp>
        <p:nvSpPr>
          <p:cNvPr id="73745" name="Text Box 18"/>
          <p:cNvSpPr txBox="1"/>
          <p:nvPr/>
        </p:nvSpPr>
        <p:spPr>
          <a:xfrm>
            <a:off x="1619250" y="3357563"/>
            <a:ext cx="17526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dirty="0"/>
              <a:t>右中叶支气管</a:t>
            </a:r>
            <a:endParaRPr lang="zh-CN" altLang="en-US" sz="2000" dirty="0"/>
          </a:p>
        </p:txBody>
      </p:sp>
      <p:sp>
        <p:nvSpPr>
          <p:cNvPr id="73746" name="Text Box 19"/>
          <p:cNvSpPr txBox="1"/>
          <p:nvPr/>
        </p:nvSpPr>
        <p:spPr>
          <a:xfrm>
            <a:off x="1547813" y="4292600"/>
            <a:ext cx="17526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dirty="0"/>
              <a:t>右下叶支气管</a:t>
            </a:r>
            <a:endParaRPr lang="zh-CN" altLang="en-US" sz="2000" dirty="0"/>
          </a:p>
        </p:txBody>
      </p:sp>
      <p:sp>
        <p:nvSpPr>
          <p:cNvPr id="73747" name="Text Box 20"/>
          <p:cNvSpPr txBox="1"/>
          <p:nvPr/>
        </p:nvSpPr>
        <p:spPr>
          <a:xfrm>
            <a:off x="3635375" y="1628775"/>
            <a:ext cx="14478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dirty="0"/>
              <a:t>右支气管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2" name="Picture 3" descr="gu001_jpg"/>
          <p:cNvPicPr>
            <a:picLocks noChangeAspect="1"/>
          </p:cNvPicPr>
          <p:nvPr/>
        </p:nvPicPr>
        <p:blipFill>
          <a:blip r:embed="rId1">
            <a:lum bright="-12000" contrast="30000"/>
          </a:blip>
          <a:srcRect b="5556"/>
          <a:stretch>
            <a:fillRect/>
          </a:stretch>
        </p:blipFill>
        <p:spPr>
          <a:xfrm>
            <a:off x="152400" y="0"/>
            <a:ext cx="5486400" cy="6629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3" name="TextBox 1"/>
          <p:cNvSpPr txBox="1"/>
          <p:nvPr/>
        </p:nvSpPr>
        <p:spPr>
          <a:xfrm>
            <a:off x="5638800" y="1066800"/>
            <a:ext cx="3200400" cy="2898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44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人体骨</a:t>
            </a:r>
            <a:r>
              <a:rPr lang="en-US" altLang="zh-CN" sz="44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206</a:t>
            </a:r>
            <a:endParaRPr lang="en-US" altLang="zh-CN" sz="4400" b="1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lvl="0" indent="0" algn="just"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3600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按部位分类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36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中轴骨（</a:t>
            </a:r>
            <a:r>
              <a:rPr lang="en-US" altLang="zh-CN" sz="36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80</a:t>
            </a:r>
            <a:r>
              <a:rPr lang="zh-CN" altLang="en-US" sz="36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）四肢骨（</a:t>
            </a:r>
            <a:r>
              <a:rPr lang="en-US" altLang="zh-CN" sz="36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126</a:t>
            </a:r>
            <a:r>
              <a:rPr lang="zh-CN" altLang="en-US" sz="36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endParaRPr lang="zh-CN" altLang="en-US" sz="3600" dirty="0"/>
          </a:p>
        </p:txBody>
      </p:sp>
    </p:spTree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4754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800" y="381000"/>
            <a:ext cx="6553200" cy="6172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5400" y="550863"/>
            <a:ext cx="2339975" cy="5832475"/>
          </a:xfrm>
          <a:prstGeom prst="rect">
            <a:avLst/>
          </a:prstGeom>
          <a:solidFill>
            <a:srgbClr val="ADFFEA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支气管左细长、右粗短。它们在形状及构造上是气管的缩型。左、右支气管在入肺之后均反复分成许多细小的分支，而形成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“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支气管树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”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。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</a:t>
            </a: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5778" name="Picture 2" descr="ANLU000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913" y="333375"/>
            <a:ext cx="7467600" cy="6181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2" name="Rectangle 3"/>
          <p:cNvSpPr>
            <a:spLocks noGrp="1"/>
          </p:cNvSpPr>
          <p:nvPr>
            <p:ph idx="1"/>
          </p:nvPr>
        </p:nvSpPr>
        <p:spPr>
          <a:xfrm>
            <a:off x="755650" y="1066800"/>
            <a:ext cx="7772400" cy="5037138"/>
          </a:xfrm>
          <a:solidFill>
            <a:srgbClr val="BDFFEE">
              <a:alpha val="100000"/>
            </a:srgbClr>
          </a:solidFill>
          <a:ln/>
        </p:spPr>
        <p:txBody>
          <a:bodyPr vert="horz" wrap="square" lIns="91440" tIns="45720" rIns="91440" bIns="45720" anchor="t" anchorCtr="0"/>
          <a:p>
            <a:pPr>
              <a:lnSpc>
                <a:spcPct val="125000"/>
              </a:lnSpc>
              <a:buNone/>
            </a:pPr>
            <a:r>
              <a:rPr lang="en-US" altLang="zh-CN" dirty="0"/>
              <a:t>        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空气中的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en-US" altLang="zh-CN" sz="2800" baseline="-25000" dirty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通过肺泡壁及毛细血管壁进入血液内，而血液内的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CO</a:t>
            </a:r>
            <a:r>
              <a:rPr lang="en-US" altLang="zh-CN" sz="2800" baseline="-25000" dirty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则通过毛细血管壁及肺泡壁进入肺泡腔呼出体外。肺泡的数目很多，左右两肺所有肺泡加起来约为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．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亿个，总面积有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30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多张乒乓球桌面那么大，因此对气体交换极为有利。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5000"/>
              </a:lnSpc>
            </a:pPr>
            <a:endParaRPr lang="en-US" altLang="zh-CN" sz="28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6" name="Rectangle 2"/>
          <p:cNvSpPr/>
          <p:nvPr>
            <p:ph type="ctrTitle"/>
          </p:nvPr>
        </p:nvSpPr>
        <p:spPr>
          <a:xfrm>
            <a:off x="684213" y="404813"/>
            <a:ext cx="7772400" cy="1524000"/>
          </a:xfrm>
          <a:ln/>
        </p:spPr>
        <p:txBody>
          <a:bodyPr vert="horz" wrap="square" lIns="91440" tIns="45720" rIns="91440" bIns="45720" anchor="ctr" anchorCtr="0"/>
          <a:p>
            <a:pPr>
              <a:buClrTx/>
              <a:buSzTx/>
              <a:buFontTx/>
            </a:pPr>
            <a:r>
              <a:rPr lang="zh-CN" altLang="en-US" sz="8000" dirty="0">
                <a:latin typeface="+mj-lt"/>
                <a:ea typeface="华文新魏" panose="02010800040101010101" pitchFamily="2" charset="-122"/>
                <a:cs typeface="+mj-cs"/>
              </a:rPr>
              <a:t>消化系统</a:t>
            </a:r>
            <a:br>
              <a:rPr lang="zh-CN" altLang="zh-CN" sz="7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+mj-cs"/>
              </a:rPr>
            </a:br>
            <a:r>
              <a:rPr lang="zh-CN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+mj-cs"/>
              </a:rPr>
              <a:t> 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+mj-cs"/>
            </a:endParaRPr>
          </a:p>
        </p:txBody>
      </p:sp>
      <p:sp>
        <p:nvSpPr>
          <p:cNvPr id="385027" name="Text Box 3"/>
          <p:cNvSpPr txBox="1"/>
          <p:nvPr/>
        </p:nvSpPr>
        <p:spPr>
          <a:xfrm>
            <a:off x="900113" y="2349500"/>
            <a:ext cx="7689850" cy="22272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800" b="1" dirty="0"/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 dirty="0"/>
              <a:t>1</a:t>
            </a:r>
            <a:r>
              <a:rPr lang="zh-CN" altLang="en-US" sz="2800" b="1" dirty="0"/>
              <a:t>、组成：包括消化管和消化腺。</a:t>
            </a:r>
            <a:endParaRPr lang="zh-CN" altLang="en-US" sz="2800" b="1" dirty="0"/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2800" b="1" dirty="0"/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1" dirty="0"/>
              <a:t>2</a:t>
            </a:r>
            <a:r>
              <a:rPr lang="zh-CN" altLang="en-US" sz="2800" b="1" dirty="0"/>
              <a:t>、功能：摄取和消化食物、吸收营养物质</a:t>
            </a:r>
            <a:r>
              <a:rPr lang="en-US" altLang="zh-CN" sz="2800" b="1" dirty="0"/>
              <a:t>,</a:t>
            </a:r>
            <a:r>
              <a:rPr lang="zh-CN" altLang="en-US" sz="2800" b="1" dirty="0"/>
              <a:t>并将食物残渣排除体外。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5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5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5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5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02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8850" name="Picture 2" descr="SMBO002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333375"/>
            <a:ext cx="7993062" cy="6048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8851" name="Line 3"/>
          <p:cNvSpPr/>
          <p:nvPr/>
        </p:nvSpPr>
        <p:spPr>
          <a:xfrm>
            <a:off x="1403350" y="2924175"/>
            <a:ext cx="575945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8852" name="Line 4"/>
          <p:cNvSpPr/>
          <p:nvPr/>
        </p:nvSpPr>
        <p:spPr>
          <a:xfrm>
            <a:off x="1547813" y="4581525"/>
            <a:ext cx="575945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8853" name="Line 5"/>
          <p:cNvSpPr/>
          <p:nvPr/>
        </p:nvSpPr>
        <p:spPr>
          <a:xfrm>
            <a:off x="3419475" y="1052513"/>
            <a:ext cx="0" cy="51847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8854" name="Line 6"/>
          <p:cNvSpPr/>
          <p:nvPr/>
        </p:nvSpPr>
        <p:spPr>
          <a:xfrm>
            <a:off x="5364163" y="1052513"/>
            <a:ext cx="0" cy="51847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6599" name="Text Box 7"/>
          <p:cNvSpPr txBox="1"/>
          <p:nvPr/>
        </p:nvSpPr>
        <p:spPr>
          <a:xfrm>
            <a:off x="2124075" y="1484313"/>
            <a:ext cx="1223963" cy="3968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CC0000"/>
                </a:solidFill>
              </a:rPr>
              <a:t>右季肋区</a:t>
            </a:r>
            <a:endParaRPr lang="zh-CN" altLang="en-US" sz="2000" b="1" dirty="0">
              <a:solidFill>
                <a:srgbClr val="CC0000"/>
              </a:solidFill>
            </a:endParaRPr>
          </a:p>
        </p:txBody>
      </p:sp>
      <p:sp>
        <p:nvSpPr>
          <p:cNvPr id="366600" name="Text Box 8"/>
          <p:cNvSpPr txBox="1"/>
          <p:nvPr/>
        </p:nvSpPr>
        <p:spPr>
          <a:xfrm>
            <a:off x="5508625" y="1592263"/>
            <a:ext cx="1223963" cy="3968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CC0000"/>
                </a:solidFill>
              </a:rPr>
              <a:t>左季肋区</a:t>
            </a:r>
            <a:endParaRPr lang="zh-CN" altLang="en-US" sz="2000" b="1" dirty="0">
              <a:solidFill>
                <a:srgbClr val="CC0000"/>
              </a:solidFill>
            </a:endParaRPr>
          </a:p>
        </p:txBody>
      </p:sp>
      <p:sp>
        <p:nvSpPr>
          <p:cNvPr id="366601" name="Text Box 9"/>
          <p:cNvSpPr txBox="1"/>
          <p:nvPr/>
        </p:nvSpPr>
        <p:spPr>
          <a:xfrm>
            <a:off x="3851275" y="1844675"/>
            <a:ext cx="1008063" cy="3968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CC0000"/>
                </a:solidFill>
              </a:rPr>
              <a:t>腹上区</a:t>
            </a:r>
            <a:endParaRPr lang="zh-CN" altLang="en-US" sz="2000" b="1" dirty="0">
              <a:solidFill>
                <a:srgbClr val="CC0000"/>
              </a:solidFill>
            </a:endParaRPr>
          </a:p>
        </p:txBody>
      </p:sp>
      <p:sp>
        <p:nvSpPr>
          <p:cNvPr id="366602" name="Text Box 10"/>
          <p:cNvSpPr txBox="1"/>
          <p:nvPr/>
        </p:nvSpPr>
        <p:spPr>
          <a:xfrm>
            <a:off x="3851275" y="5229225"/>
            <a:ext cx="1079500" cy="3968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CC0000"/>
                </a:solidFill>
              </a:rPr>
              <a:t>腹下区</a:t>
            </a:r>
            <a:endParaRPr lang="zh-CN" altLang="en-US" sz="2000" b="1" dirty="0">
              <a:solidFill>
                <a:srgbClr val="CC0000"/>
              </a:solidFill>
            </a:endParaRPr>
          </a:p>
        </p:txBody>
      </p:sp>
      <p:sp>
        <p:nvSpPr>
          <p:cNvPr id="366603" name="Text Box 11"/>
          <p:cNvSpPr txBox="1"/>
          <p:nvPr/>
        </p:nvSpPr>
        <p:spPr>
          <a:xfrm>
            <a:off x="5940425" y="4652963"/>
            <a:ext cx="431800" cy="16160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CC0000"/>
                </a:solidFill>
              </a:rPr>
              <a:t>左腹股沟区</a:t>
            </a:r>
            <a:endParaRPr lang="zh-CN" altLang="en-US" sz="2000" b="1" dirty="0">
              <a:solidFill>
                <a:srgbClr val="CC0000"/>
              </a:solidFill>
            </a:endParaRPr>
          </a:p>
        </p:txBody>
      </p:sp>
      <p:sp>
        <p:nvSpPr>
          <p:cNvPr id="366604" name="Text Box 12"/>
          <p:cNvSpPr txBox="1"/>
          <p:nvPr/>
        </p:nvSpPr>
        <p:spPr>
          <a:xfrm>
            <a:off x="2411413" y="4652963"/>
            <a:ext cx="431800" cy="16160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CC0000"/>
                </a:solidFill>
              </a:rPr>
              <a:t>右腹股沟区</a:t>
            </a:r>
            <a:endParaRPr lang="zh-CN" altLang="en-US" sz="2000" b="1" dirty="0">
              <a:solidFill>
                <a:srgbClr val="CC0000"/>
              </a:solidFill>
            </a:endParaRPr>
          </a:p>
        </p:txBody>
      </p:sp>
      <p:sp>
        <p:nvSpPr>
          <p:cNvPr id="366605" name="Text Box 13"/>
          <p:cNvSpPr txBox="1"/>
          <p:nvPr/>
        </p:nvSpPr>
        <p:spPr>
          <a:xfrm>
            <a:off x="3635375" y="3573463"/>
            <a:ext cx="1368425" cy="3968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CC0000"/>
                </a:solidFill>
              </a:rPr>
              <a:t>脐    区</a:t>
            </a:r>
            <a:endParaRPr lang="zh-CN" altLang="en-US" sz="2000" b="1" dirty="0">
              <a:solidFill>
                <a:srgbClr val="CC0000"/>
              </a:solidFill>
            </a:endParaRPr>
          </a:p>
        </p:txBody>
      </p:sp>
      <p:sp>
        <p:nvSpPr>
          <p:cNvPr id="366606" name="Text Box 14"/>
          <p:cNvSpPr txBox="1"/>
          <p:nvPr/>
        </p:nvSpPr>
        <p:spPr>
          <a:xfrm>
            <a:off x="2700338" y="3068638"/>
            <a:ext cx="431800" cy="13112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CC0000"/>
                </a:solidFill>
              </a:rPr>
              <a:t>右外侧区</a:t>
            </a:r>
            <a:endParaRPr lang="zh-CN" altLang="en-US" sz="2000" b="1" dirty="0">
              <a:solidFill>
                <a:srgbClr val="CC0000"/>
              </a:solidFill>
            </a:endParaRPr>
          </a:p>
        </p:txBody>
      </p:sp>
      <p:sp>
        <p:nvSpPr>
          <p:cNvPr id="366607" name="Text Box 15"/>
          <p:cNvSpPr txBox="1"/>
          <p:nvPr/>
        </p:nvSpPr>
        <p:spPr>
          <a:xfrm>
            <a:off x="5580063" y="3141663"/>
            <a:ext cx="431800" cy="13112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CC0000"/>
                </a:solidFill>
              </a:rPr>
              <a:t>左外侧区</a:t>
            </a:r>
            <a:endParaRPr lang="zh-CN" altLang="en-US" sz="2000" b="1" dirty="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6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66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6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66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66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6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66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66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66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599" grpId="0" animBg="1"/>
      <p:bldP spid="366600" grpId="0" animBg="1"/>
      <p:bldP spid="366601" grpId="0" animBg="1"/>
      <p:bldP spid="366602" grpId="0" animBg="1"/>
      <p:bldP spid="366603" grpId="0" animBg="1"/>
      <p:bldP spid="366604" grpId="0" animBg="1"/>
      <p:bldP spid="366605" grpId="0" animBg="1"/>
      <p:bldP spid="366606" grpId="0" animBg="1"/>
      <p:bldP spid="36660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0146" name="Oval 2">
            <a:hlinkClick r:id="" action="ppaction://noaction">
              <a:snd r:embed="rId1" name="TYPE.WAV"/>
            </a:hlinkClick>
          </p:cNvPr>
          <p:cNvSpPr>
            <a:spLocks noChangeArrowheads="1"/>
          </p:cNvSpPr>
          <p:nvPr/>
        </p:nvSpPr>
        <p:spPr bwMode="auto">
          <a:xfrm>
            <a:off x="755650" y="2492375"/>
            <a:ext cx="477838" cy="40005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0147" name="Oval 3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5580063" y="2565400"/>
            <a:ext cx="400050" cy="40005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9876" name="Text Box 4"/>
          <p:cNvSpPr txBox="1"/>
          <p:nvPr/>
        </p:nvSpPr>
        <p:spPr>
          <a:xfrm>
            <a:off x="1331913" y="2492375"/>
            <a:ext cx="1295400" cy="531813"/>
          </a:xfrm>
          <a:prstGeom prst="rect">
            <a:avLst/>
          </a:prstGeom>
          <a:noFill/>
          <a:ln w="12700" cap="sq" cmpd="sng">
            <a:solidFill>
              <a:srgbClr val="66FF66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消化管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9877" name="Text Box 5"/>
          <p:cNvSpPr txBox="1"/>
          <p:nvPr/>
        </p:nvSpPr>
        <p:spPr>
          <a:xfrm>
            <a:off x="6156325" y="2492375"/>
            <a:ext cx="1295400" cy="531813"/>
          </a:xfrm>
          <a:prstGeom prst="rect">
            <a:avLst/>
          </a:prstGeom>
          <a:noFill/>
          <a:ln w="12700" cap="sq" cmpd="sng">
            <a:solidFill>
              <a:srgbClr val="66FF66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消化腺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390150" name="Text Box 6"/>
          <p:cNvSpPr txBox="1"/>
          <p:nvPr/>
        </p:nvSpPr>
        <p:spPr>
          <a:xfrm>
            <a:off x="2700338" y="2420938"/>
            <a:ext cx="1295400" cy="3468687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90000"/>
              </a:lnSpc>
              <a:spcBef>
                <a:spcPct val="50000"/>
              </a:spcBef>
              <a:buClrTx/>
              <a:buFontTx/>
              <a:buChar char="•"/>
            </a:pPr>
            <a:r>
              <a:rPr lang="zh-CN" altLang="en-US" sz="1800" b="1" dirty="0"/>
              <a:t> </a:t>
            </a:r>
            <a:r>
              <a:rPr lang="zh-CN" altLang="en-US" sz="2800" b="1" dirty="0"/>
              <a:t>口腔</a:t>
            </a:r>
            <a:endParaRPr lang="zh-CN" altLang="en-US" sz="2800" b="1" dirty="0"/>
          </a:p>
          <a:p>
            <a:pPr marL="0" lvl="0" indent="0" eaLnBrk="1" hangingPunct="1">
              <a:lnSpc>
                <a:spcPct val="90000"/>
              </a:lnSpc>
              <a:spcBef>
                <a:spcPct val="50000"/>
              </a:spcBef>
              <a:buClrTx/>
              <a:buFontTx/>
              <a:buChar char="•"/>
            </a:pPr>
            <a:r>
              <a:rPr lang="zh-CN" altLang="en-US" sz="2800" b="1" dirty="0"/>
              <a:t> 咽</a:t>
            </a:r>
            <a:endParaRPr lang="zh-CN" altLang="en-US" sz="2800" b="1" dirty="0"/>
          </a:p>
          <a:p>
            <a:pPr marL="0" lvl="0" indent="0" eaLnBrk="1" hangingPunct="1">
              <a:lnSpc>
                <a:spcPct val="90000"/>
              </a:lnSpc>
              <a:spcBef>
                <a:spcPct val="50000"/>
              </a:spcBef>
              <a:buClrTx/>
              <a:buFontTx/>
              <a:buChar char="•"/>
            </a:pPr>
            <a:r>
              <a:rPr lang="zh-CN" altLang="en-US" sz="2800" b="1" dirty="0"/>
              <a:t> 食管</a:t>
            </a:r>
            <a:endParaRPr lang="zh-CN" altLang="en-US" sz="2800" b="1" dirty="0"/>
          </a:p>
          <a:p>
            <a:pPr marL="0" lvl="0" indent="0" eaLnBrk="1" hangingPunct="1">
              <a:lnSpc>
                <a:spcPct val="90000"/>
              </a:lnSpc>
              <a:spcBef>
                <a:spcPct val="50000"/>
              </a:spcBef>
              <a:buClrTx/>
              <a:buFontTx/>
              <a:buChar char="•"/>
            </a:pPr>
            <a:r>
              <a:rPr lang="zh-CN" altLang="en-US" sz="2800" b="1" dirty="0"/>
              <a:t> 胃</a:t>
            </a:r>
            <a:endParaRPr lang="zh-CN" altLang="en-US" sz="2800" b="1" dirty="0"/>
          </a:p>
          <a:p>
            <a:pPr marL="0" lvl="0" indent="0" eaLnBrk="1" hangingPunct="1">
              <a:lnSpc>
                <a:spcPct val="90000"/>
              </a:lnSpc>
              <a:spcBef>
                <a:spcPct val="50000"/>
              </a:spcBef>
              <a:buClrTx/>
              <a:buFontTx/>
              <a:buChar char="•"/>
            </a:pPr>
            <a:r>
              <a:rPr lang="zh-CN" altLang="en-US" sz="2800" b="1" dirty="0"/>
              <a:t> 小肠：</a:t>
            </a:r>
            <a:endParaRPr lang="zh-CN" altLang="en-US" sz="2800" b="1" dirty="0"/>
          </a:p>
          <a:p>
            <a:pPr marL="0" lvl="0" indent="0" eaLnBrk="1" hangingPunct="1">
              <a:lnSpc>
                <a:spcPct val="90000"/>
              </a:lnSpc>
              <a:spcBef>
                <a:spcPct val="50000"/>
              </a:spcBef>
              <a:buClrTx/>
              <a:buFontTx/>
              <a:buChar char="•"/>
            </a:pPr>
            <a:r>
              <a:rPr lang="zh-CN" altLang="en-US" sz="2800" b="1" dirty="0"/>
              <a:t>大肠：</a:t>
            </a:r>
            <a:endParaRPr lang="zh-CN" altLang="en-US" sz="2800" b="1" dirty="0"/>
          </a:p>
        </p:txBody>
      </p:sp>
      <p:sp>
        <p:nvSpPr>
          <p:cNvPr id="390151" name="Text Box 7"/>
          <p:cNvSpPr txBox="1"/>
          <p:nvPr/>
        </p:nvSpPr>
        <p:spPr>
          <a:xfrm>
            <a:off x="3851275" y="4508500"/>
            <a:ext cx="1371600" cy="9445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Char char="•"/>
            </a:pPr>
            <a:r>
              <a:rPr lang="zh-CN" altLang="en-US" sz="2000" b="1" dirty="0">
                <a:solidFill>
                  <a:srgbClr val="FFFFCC"/>
                </a:solidFill>
              </a:rPr>
              <a:t> 十二指肠</a:t>
            </a:r>
            <a:endParaRPr lang="zh-CN" altLang="en-US" sz="2000" b="1" dirty="0">
              <a:solidFill>
                <a:srgbClr val="FFFFCC"/>
              </a:solidFill>
            </a:endParaRPr>
          </a:p>
          <a:p>
            <a:pPr marL="0" lvl="0" indent="0"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Char char="•"/>
            </a:pPr>
            <a:r>
              <a:rPr lang="zh-CN" altLang="en-US" sz="2000" b="1" dirty="0">
                <a:solidFill>
                  <a:srgbClr val="FFFFCC"/>
                </a:solidFill>
              </a:rPr>
              <a:t> 空肠</a:t>
            </a:r>
            <a:endParaRPr lang="zh-CN" altLang="en-US" sz="2000" b="1" dirty="0">
              <a:solidFill>
                <a:srgbClr val="FFFFCC"/>
              </a:solidFill>
            </a:endParaRPr>
          </a:p>
          <a:p>
            <a:pPr marL="0" lvl="0" indent="0"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Char char="•"/>
            </a:pPr>
            <a:r>
              <a:rPr lang="zh-CN" altLang="en-US" sz="2000" b="1" dirty="0">
                <a:solidFill>
                  <a:srgbClr val="FFFFCC"/>
                </a:solidFill>
              </a:rPr>
              <a:t> 回肠</a:t>
            </a:r>
            <a:endParaRPr lang="zh-CN" altLang="en-US" sz="2000" b="1" dirty="0">
              <a:solidFill>
                <a:srgbClr val="FFFFCC"/>
              </a:solidFill>
            </a:endParaRPr>
          </a:p>
        </p:txBody>
      </p:sp>
      <p:sp>
        <p:nvSpPr>
          <p:cNvPr id="390152" name="Text Box 8"/>
          <p:cNvSpPr txBox="1"/>
          <p:nvPr/>
        </p:nvSpPr>
        <p:spPr>
          <a:xfrm>
            <a:off x="971550" y="5084763"/>
            <a:ext cx="1712913" cy="519112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下消化道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390153" name="Line 9"/>
          <p:cNvSpPr/>
          <p:nvPr/>
        </p:nvSpPr>
        <p:spPr>
          <a:xfrm>
            <a:off x="900113" y="4797425"/>
            <a:ext cx="3962400" cy="0"/>
          </a:xfrm>
          <a:prstGeom prst="line">
            <a:avLst/>
          </a:prstGeom>
          <a:ln w="38100" cap="flat" cmpd="sng">
            <a:solidFill>
              <a:srgbClr val="66FF66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390154" name="Rectangle 10"/>
          <p:cNvSpPr/>
          <p:nvPr/>
        </p:nvSpPr>
        <p:spPr>
          <a:xfrm>
            <a:off x="971550" y="3716338"/>
            <a:ext cx="1612900" cy="519112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上消化道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390155" name="Text Box 11"/>
          <p:cNvSpPr txBox="1"/>
          <p:nvPr/>
        </p:nvSpPr>
        <p:spPr>
          <a:xfrm>
            <a:off x="6156325" y="3079750"/>
            <a:ext cx="2987675" cy="335121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Char char="•"/>
            </a:pPr>
            <a:r>
              <a:rPr lang="zh-CN" altLang="en-US" sz="2800" b="1" dirty="0"/>
              <a:t>小消化腺</a:t>
            </a:r>
            <a:r>
              <a:rPr lang="en-US" altLang="zh-CN" sz="2800" b="1" dirty="0"/>
              <a:t>:</a:t>
            </a:r>
            <a:r>
              <a:rPr lang="zh-CN" altLang="en-US" sz="1800" b="1" dirty="0"/>
              <a:t>各管壁内</a:t>
            </a:r>
            <a:r>
              <a:rPr lang="zh-CN" altLang="en-US" sz="2800" b="1" dirty="0"/>
              <a:t>  </a:t>
            </a:r>
            <a:endParaRPr lang="zh-CN" altLang="en-US" sz="2800" b="1" dirty="0"/>
          </a:p>
          <a:p>
            <a:pPr marL="0" lvl="0" indent="0" eaLnBrk="1" hangingPunct="1">
              <a:spcBef>
                <a:spcPct val="50000"/>
              </a:spcBef>
              <a:buClrTx/>
              <a:buFontTx/>
              <a:buChar char="•"/>
            </a:pPr>
            <a:r>
              <a:rPr lang="zh-CN" altLang="en-US" sz="2800" b="1" dirty="0"/>
              <a:t>大消化腺</a:t>
            </a:r>
            <a:endParaRPr lang="zh-CN" altLang="en-US" sz="2800" b="1" dirty="0"/>
          </a:p>
          <a:p>
            <a:pPr marL="457200" lvl="1" indent="0"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lang="zh-CN" altLang="en-US" sz="1800" b="1" dirty="0"/>
              <a:t>  </a:t>
            </a:r>
            <a:r>
              <a:rPr lang="zh-CN" altLang="en-US" sz="1800" b="1" dirty="0">
                <a:solidFill>
                  <a:srgbClr val="FFFFCC"/>
                </a:solidFill>
              </a:rPr>
              <a:t>唾液腺</a:t>
            </a:r>
            <a:endParaRPr lang="zh-CN" altLang="en-US" sz="1800" b="1" dirty="0">
              <a:solidFill>
                <a:srgbClr val="FFFFCC"/>
              </a:solidFill>
            </a:endParaRPr>
          </a:p>
          <a:p>
            <a:pPr marL="457200" lvl="1" indent="0"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lang="zh-CN" altLang="en-US" sz="1800" b="1" dirty="0">
                <a:solidFill>
                  <a:srgbClr val="FFFFCC"/>
                </a:solidFill>
              </a:rPr>
              <a:t>  肝</a:t>
            </a:r>
            <a:endParaRPr lang="zh-CN" altLang="en-US" sz="1800" b="1" dirty="0">
              <a:solidFill>
                <a:srgbClr val="FFFFCC"/>
              </a:solidFill>
            </a:endParaRPr>
          </a:p>
          <a:p>
            <a:pPr marL="457200" lvl="1" indent="0"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lang="zh-CN" altLang="en-US" sz="1800" b="1" dirty="0">
                <a:solidFill>
                  <a:srgbClr val="FFFFCC"/>
                </a:solidFill>
              </a:rPr>
              <a:t>  胰</a:t>
            </a:r>
            <a:endParaRPr lang="zh-CN" altLang="en-US" sz="1800" b="1" dirty="0">
              <a:solidFill>
                <a:srgbClr val="FFFFCC"/>
              </a:solidFill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Tx/>
              <a:buChar char="•"/>
            </a:pPr>
            <a:endParaRPr lang="zh-CN" altLang="en-US" sz="1800" b="1" dirty="0"/>
          </a:p>
        </p:txBody>
      </p:sp>
      <p:sp>
        <p:nvSpPr>
          <p:cNvPr id="390156" name="Text Box 12"/>
          <p:cNvSpPr txBox="1"/>
          <p:nvPr/>
        </p:nvSpPr>
        <p:spPr>
          <a:xfrm>
            <a:off x="3851275" y="5589588"/>
            <a:ext cx="1143000" cy="127952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Char char="•"/>
            </a:pPr>
            <a:r>
              <a:rPr lang="zh-CN" altLang="en-US" sz="2000" b="1" dirty="0">
                <a:solidFill>
                  <a:srgbClr val="FFFFCC"/>
                </a:solidFill>
              </a:rPr>
              <a:t> 盲肠</a:t>
            </a:r>
            <a:endParaRPr lang="zh-CN" altLang="en-US" sz="2000" b="1" dirty="0">
              <a:solidFill>
                <a:srgbClr val="FFFFCC"/>
              </a:solidFill>
            </a:endParaRPr>
          </a:p>
          <a:p>
            <a:pPr marL="0" lvl="0" indent="0"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Char char="•"/>
            </a:pPr>
            <a:r>
              <a:rPr lang="zh-CN" altLang="en-US" sz="2000" b="1" dirty="0">
                <a:solidFill>
                  <a:srgbClr val="FFFFCC"/>
                </a:solidFill>
              </a:rPr>
              <a:t> 结肠</a:t>
            </a:r>
            <a:endParaRPr lang="zh-CN" altLang="en-US" sz="2000" b="1" dirty="0">
              <a:solidFill>
                <a:srgbClr val="FFFFCC"/>
              </a:solidFill>
            </a:endParaRPr>
          </a:p>
          <a:p>
            <a:pPr marL="0" lvl="0" indent="0"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Char char="•"/>
            </a:pPr>
            <a:r>
              <a:rPr lang="zh-CN" altLang="en-US" sz="2000" b="1" dirty="0">
                <a:solidFill>
                  <a:srgbClr val="FFFFCC"/>
                </a:solidFill>
              </a:rPr>
              <a:t> 直肠</a:t>
            </a:r>
            <a:endParaRPr lang="zh-CN" altLang="en-US" sz="2000" b="1" dirty="0">
              <a:solidFill>
                <a:srgbClr val="FFFFCC"/>
              </a:solidFill>
            </a:endParaRPr>
          </a:p>
          <a:p>
            <a:pPr marL="0" lvl="0" indent="0" eaLnBrk="1" hangingPunct="1">
              <a:lnSpc>
                <a:spcPct val="60000"/>
              </a:lnSpc>
              <a:spcBef>
                <a:spcPct val="50000"/>
              </a:spcBef>
              <a:buClrTx/>
              <a:buFontTx/>
              <a:buChar char="•"/>
            </a:pPr>
            <a:r>
              <a:rPr lang="zh-CN" altLang="en-US" sz="2000" b="1" dirty="0">
                <a:solidFill>
                  <a:srgbClr val="FFFFCC"/>
                </a:solidFill>
              </a:rPr>
              <a:t> 肛管</a:t>
            </a:r>
            <a:endParaRPr lang="zh-CN" altLang="en-US" sz="2000" b="1" dirty="0">
              <a:solidFill>
                <a:srgbClr val="FFFFCC"/>
              </a:solidFill>
            </a:endParaRPr>
          </a:p>
        </p:txBody>
      </p:sp>
      <p:sp>
        <p:nvSpPr>
          <p:cNvPr id="390158" name="Text Box 14">
            <a:hlinkClick r:id="" action="ppaction://noaction"/>
          </p:cNvPr>
          <p:cNvSpPr txBox="1"/>
          <p:nvPr/>
        </p:nvSpPr>
        <p:spPr>
          <a:xfrm>
            <a:off x="1619250" y="908050"/>
            <a:ext cx="5943600" cy="923925"/>
          </a:xfrm>
          <a:prstGeom prst="rect">
            <a:avLst/>
          </a:prstGeom>
          <a:gradFill rotWithShape="0">
            <a:gsLst>
              <a:gs pos="0">
                <a:srgbClr val="765E5E"/>
              </a:gs>
              <a:gs pos="50000">
                <a:srgbClr val="FFCCCC"/>
              </a:gs>
              <a:gs pos="100000">
                <a:srgbClr val="765E5E"/>
              </a:gs>
            </a:gsLst>
            <a:lin ang="5400000" scaled="1"/>
            <a:tileRect/>
          </a:gradFill>
          <a:ln w="9525">
            <a:noFill/>
          </a:ln>
          <a:effectLst>
            <a:prstShdw prst="shdw13" dist="53882" dir="13499999">
              <a:srgbClr val="808080"/>
            </a:prstShdw>
          </a:effectLst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    </a:t>
            </a:r>
            <a:r>
              <a:rPr lang="zh-CN" altLang="en-US" sz="5400" b="1" dirty="0"/>
              <a:t>消化系统组成</a:t>
            </a:r>
            <a:endParaRPr lang="zh-CN" altLang="en-US" sz="5400" b="1" dirty="0"/>
          </a:p>
        </p:txBody>
      </p:sp>
      <p:sp>
        <p:nvSpPr>
          <p:cNvPr id="79886" name="AutoShape 15"/>
          <p:cNvSpPr/>
          <p:nvPr/>
        </p:nvSpPr>
        <p:spPr>
          <a:xfrm>
            <a:off x="4932363" y="4049713"/>
            <a:ext cx="215900" cy="2808287"/>
          </a:xfrm>
          <a:prstGeom prst="rightBracket">
            <a:avLst>
              <a:gd name="adj" fmla="val 108394"/>
            </a:avLst>
          </a:prstGeom>
          <a:noFill/>
          <a:ln w="12700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0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0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0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0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0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0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0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0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0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0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0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0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0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0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0" fill="hold"/>
                                        <p:tgtEl>
                                          <p:spTgt spid="390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0" fill="hold"/>
                                        <p:tgtEl>
                                          <p:spTgt spid="390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6" dur="500"/>
                                        <p:tgtEl>
                                          <p:spTgt spid="390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0" dur="500"/>
                                        <p:tgtEl>
                                          <p:spTgt spid="390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90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0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0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0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0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3" dur="1" fill="hold"/>
                                        <p:tgtEl>
                                          <p:spTgt spid="390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146" grpId="0" animBg="1"/>
      <p:bldP spid="390147" grpId="0" animBg="1"/>
      <p:bldP spid="390150" grpId="0"/>
      <p:bldP spid="390151" grpId="0"/>
      <p:bldP spid="390152" grpId="0"/>
      <p:bldP spid="390154" grpId="0"/>
      <p:bldP spid="390155" grpId="0"/>
      <p:bldP spid="390156" grpId="0"/>
      <p:bldP spid="39015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8" name="Rectangle 2"/>
          <p:cNvSpPr/>
          <p:nvPr>
            <p:ph type="title"/>
          </p:nvPr>
        </p:nvSpPr>
        <p:spPr>
          <a:xfrm>
            <a:off x="395288" y="1196975"/>
            <a:ext cx="3492500" cy="719138"/>
          </a:xfrm>
          <a:solidFill>
            <a:schemeClr val="accent2">
              <a:alpha val="100000"/>
            </a:scheme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  <p:txBody>
          <a:bodyPr vert="horz" wrap="square" lIns="91440" tIns="45720" rIns="91440" bIns="45720" anchor="t" anchorCtr="0"/>
          <a:p>
            <a:r>
              <a:rPr lang="zh-CN" altLang="en-US" sz="3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消化管</a:t>
            </a:r>
            <a:endParaRPr lang="zh-CN" altLang="en-US" sz="36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0899" name="Rectangle 3"/>
          <p:cNvSpPr>
            <a:spLocks noGrp="1"/>
          </p:cNvSpPr>
          <p:nvPr>
            <p:ph idx="1"/>
          </p:nvPr>
        </p:nvSpPr>
        <p:spPr>
          <a:xfrm>
            <a:off x="1187450" y="2349500"/>
            <a:ext cx="1800225" cy="3767138"/>
          </a:xfrm>
          <a:solidFill>
            <a:srgbClr val="00CC99">
              <a:alpha val="100000"/>
            </a:srgbClr>
          </a:solidFill>
          <a:ln/>
        </p:spPr>
        <p:txBody>
          <a:bodyPr vert="horz" wrap="square" lIns="91440" tIns="45720" rIns="91440" bIns="45720" anchor="t" anchorCtr="0"/>
          <a:p>
            <a:pPr algn="just">
              <a:lnSpc>
                <a:spcPct val="90000"/>
              </a:lnSpc>
              <a:buSzPct val="110000"/>
              <a:buFont typeface="Wingdings" panose="05000000000000000000" pitchFamily="2" charset="2"/>
              <a:buChar char="q"/>
            </a:pPr>
            <a:r>
              <a:rPr lang="zh-CN" altLang="en-US" sz="3600" b="1" dirty="0">
                <a:ea typeface="黑体" panose="02010609060101010101" pitchFamily="49" charset="-122"/>
              </a:rPr>
              <a:t>口腔</a:t>
            </a:r>
            <a:endParaRPr lang="zh-CN" altLang="en-US" sz="3600" b="1" dirty="0">
              <a:ea typeface="黑体" panose="02010609060101010101" pitchFamily="49" charset="-122"/>
            </a:endParaRPr>
          </a:p>
          <a:p>
            <a:pPr algn="just">
              <a:lnSpc>
                <a:spcPct val="90000"/>
              </a:lnSpc>
              <a:buSzPct val="110000"/>
              <a:buFont typeface="Wingdings" panose="05000000000000000000" pitchFamily="2" charset="2"/>
              <a:buChar char="q"/>
            </a:pPr>
            <a:r>
              <a:rPr lang="zh-CN" altLang="en-US" sz="3600" b="1" dirty="0">
                <a:ea typeface="黑体" panose="02010609060101010101" pitchFamily="49" charset="-122"/>
              </a:rPr>
              <a:t>咽</a:t>
            </a:r>
            <a:endParaRPr lang="zh-CN" altLang="en-US" sz="3600" b="1" dirty="0">
              <a:ea typeface="黑体" panose="02010609060101010101" pitchFamily="49" charset="-122"/>
            </a:endParaRPr>
          </a:p>
          <a:p>
            <a:pPr algn="just">
              <a:lnSpc>
                <a:spcPct val="90000"/>
              </a:lnSpc>
              <a:buSzPct val="110000"/>
              <a:buFont typeface="Wingdings" panose="05000000000000000000" pitchFamily="2" charset="2"/>
              <a:buChar char="q"/>
            </a:pPr>
            <a:r>
              <a:rPr lang="zh-CN" altLang="en-US" sz="3600" b="1" dirty="0">
                <a:ea typeface="黑体" panose="02010609060101010101" pitchFamily="49" charset="-122"/>
              </a:rPr>
              <a:t>食管</a:t>
            </a:r>
            <a:endParaRPr lang="zh-CN" altLang="en-US" sz="3600" b="1" dirty="0">
              <a:ea typeface="黑体" panose="02010609060101010101" pitchFamily="49" charset="-122"/>
            </a:endParaRPr>
          </a:p>
          <a:p>
            <a:pPr algn="just">
              <a:lnSpc>
                <a:spcPct val="90000"/>
              </a:lnSpc>
              <a:buSzPct val="110000"/>
              <a:buFont typeface="Wingdings" panose="05000000000000000000" pitchFamily="2" charset="2"/>
              <a:buChar char="q"/>
            </a:pPr>
            <a:r>
              <a:rPr lang="zh-CN" altLang="en-US" sz="3600" b="1" dirty="0">
                <a:ea typeface="黑体" panose="02010609060101010101" pitchFamily="49" charset="-122"/>
              </a:rPr>
              <a:t>胃</a:t>
            </a:r>
            <a:endParaRPr lang="zh-CN" altLang="en-US" sz="3600" b="1" dirty="0">
              <a:ea typeface="黑体" panose="02010609060101010101" pitchFamily="49" charset="-122"/>
            </a:endParaRPr>
          </a:p>
          <a:p>
            <a:pPr algn="just">
              <a:lnSpc>
                <a:spcPct val="90000"/>
              </a:lnSpc>
              <a:buSzPct val="110000"/>
              <a:buFont typeface="Wingdings" panose="05000000000000000000" pitchFamily="2" charset="2"/>
              <a:buChar char="q"/>
            </a:pPr>
            <a:r>
              <a:rPr lang="zh-CN" altLang="en-US" sz="3600" b="1" dirty="0">
                <a:ea typeface="黑体" panose="02010609060101010101" pitchFamily="49" charset="-122"/>
              </a:rPr>
              <a:t>小肠</a:t>
            </a:r>
            <a:endParaRPr lang="zh-CN" altLang="en-US" sz="3600" b="1" dirty="0">
              <a:ea typeface="黑体" panose="02010609060101010101" pitchFamily="49" charset="-122"/>
            </a:endParaRPr>
          </a:p>
          <a:p>
            <a:pPr algn="just">
              <a:lnSpc>
                <a:spcPct val="90000"/>
              </a:lnSpc>
              <a:buSzPct val="110000"/>
              <a:buFont typeface="Wingdings" panose="05000000000000000000" pitchFamily="2" charset="2"/>
              <a:buChar char="q"/>
            </a:pPr>
            <a:r>
              <a:rPr lang="zh-CN" altLang="en-US" sz="3600" b="1" dirty="0">
                <a:ea typeface="黑体" panose="02010609060101010101" pitchFamily="49" charset="-122"/>
              </a:rPr>
              <a:t>大肠</a:t>
            </a:r>
            <a:endParaRPr lang="zh-CN" altLang="en-US" sz="3600" b="1" dirty="0">
              <a:ea typeface="黑体" panose="02010609060101010101" pitchFamily="49" charset="-122"/>
            </a:endParaRPr>
          </a:p>
        </p:txBody>
      </p:sp>
      <p:graphicFrame>
        <p:nvGraphicFramePr>
          <p:cNvPr id="80900" name="Object 4"/>
          <p:cNvGraphicFramePr>
            <a:graphicFrameLocks noChangeAspect="1"/>
          </p:cNvGraphicFramePr>
          <p:nvPr/>
        </p:nvGraphicFramePr>
        <p:xfrm>
          <a:off x="4284663" y="0"/>
          <a:ext cx="4608512" cy="621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3324225" imgH="3333750" progId="Paint.Picture">
                  <p:embed/>
                </p:oleObj>
              </mc:Choice>
              <mc:Fallback>
                <p:oleObj name="" r:id="rId1" imgW="3324225" imgH="3333750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>
                        <a:lum contrast="12000"/>
                      </a:blip>
                      <a:stretch>
                        <a:fillRect/>
                      </a:stretch>
                    </p:blipFill>
                    <p:spPr>
                      <a:xfrm>
                        <a:off x="4284663" y="0"/>
                        <a:ext cx="4608512" cy="6210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22" name="Picture 2"/>
          <p:cNvPicPr>
            <a:picLocks noChangeAspect="1"/>
          </p:cNvPicPr>
          <p:nvPr/>
        </p:nvPicPr>
        <p:blipFill>
          <a:blip r:embed="rId1">
            <a:lum bright="12000"/>
          </a:blip>
          <a:srcRect l="34883" t="35971" r="34729" b="35556"/>
          <a:stretch>
            <a:fillRect/>
          </a:stretch>
        </p:blipFill>
        <p:spPr>
          <a:xfrm>
            <a:off x="3059113" y="1268413"/>
            <a:ext cx="5834062" cy="4806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23" name="Rectangle 3"/>
          <p:cNvSpPr/>
          <p:nvPr/>
        </p:nvSpPr>
        <p:spPr>
          <a:xfrm>
            <a:off x="323850" y="2133600"/>
            <a:ext cx="23764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>
                <a:schemeClr val="folHlink"/>
              </a:buClr>
              <a:buSzPct val="60000"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ahoma" panose="020B0604030504040204" pitchFamily="34" charset="0"/>
              </a:rPr>
              <a:t>十二指肠：</a:t>
            </a:r>
            <a:endParaRPr lang="zh-CN" altLang="en-US" sz="2400" dirty="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2946" name="Group 5"/>
          <p:cNvGrpSpPr/>
          <p:nvPr/>
        </p:nvGrpSpPr>
        <p:grpSpPr>
          <a:xfrm>
            <a:off x="3382963" y="304800"/>
            <a:ext cx="5761037" cy="5741988"/>
            <a:chOff x="0" y="12"/>
            <a:chExt cx="5760" cy="4296"/>
          </a:xfrm>
        </p:grpSpPr>
        <p:graphicFrame>
          <p:nvGraphicFramePr>
            <p:cNvPr id="82948" name="Object 6"/>
            <p:cNvGraphicFramePr>
              <a:graphicFrameLocks noChangeAspect="1"/>
            </p:cNvGraphicFramePr>
            <p:nvPr/>
          </p:nvGraphicFramePr>
          <p:xfrm>
            <a:off x="0" y="12"/>
            <a:ext cx="5760" cy="4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0" name="" r:id="rId1" imgW="4171950" imgH="3590925" progId="Paint.Picture">
                    <p:embed/>
                  </p:oleObj>
                </mc:Choice>
                <mc:Fallback>
                  <p:oleObj name="" r:id="rId1" imgW="4171950" imgH="3590925" progId="Paint.Picture">
                    <p:embed/>
                    <p:pic>
                      <p:nvPicPr>
                        <p:cNvPr id="0" name="图片 3079"/>
                        <p:cNvPicPr/>
                        <p:nvPr/>
                      </p:nvPicPr>
                      <p:blipFill>
                        <a:blip r:embed="rId2">
                          <a:lum contrast="24000"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0" y="12"/>
                          <a:ext cx="5760" cy="429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949" name="Line 7"/>
            <p:cNvSpPr/>
            <p:nvPr/>
          </p:nvSpPr>
          <p:spPr>
            <a:xfrm>
              <a:off x="2112" y="1632"/>
              <a:ext cx="1488" cy="1200"/>
            </a:xfrm>
            <a:prstGeom prst="line">
              <a:avLst/>
            </a:prstGeom>
            <a:ln w="76200" cap="flat" cmpd="sng">
              <a:solidFill>
                <a:schemeClr val="folHlink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82950" name="Line 8"/>
            <p:cNvSpPr/>
            <p:nvPr/>
          </p:nvSpPr>
          <p:spPr>
            <a:xfrm>
              <a:off x="4176" y="1920"/>
              <a:ext cx="624" cy="0"/>
            </a:xfrm>
            <a:prstGeom prst="line">
              <a:avLst/>
            </a:prstGeom>
            <a:ln w="76200" cap="flat" cmpd="sng">
              <a:solidFill>
                <a:schemeClr val="hlink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82951" name="Line 9"/>
            <p:cNvSpPr/>
            <p:nvPr/>
          </p:nvSpPr>
          <p:spPr>
            <a:xfrm>
              <a:off x="672" y="2352"/>
              <a:ext cx="624" cy="0"/>
            </a:xfrm>
            <a:prstGeom prst="line">
              <a:avLst/>
            </a:prstGeom>
            <a:ln w="76200" cap="flat" cmpd="sng">
              <a:solidFill>
                <a:schemeClr val="hlink"/>
              </a:solidFill>
              <a:prstDash val="solid"/>
              <a:miter/>
              <a:headEnd type="none" w="med" len="med"/>
              <a:tailEnd type="none" w="med" len="med"/>
            </a:ln>
          </p:spPr>
        </p:sp>
      </p:grpSp>
      <p:sp>
        <p:nvSpPr>
          <p:cNvPr id="82947" name="Rectangle 3"/>
          <p:cNvSpPr>
            <a:spLocks noGrp="1"/>
          </p:cNvSpPr>
          <p:nvPr>
            <p:ph idx="1"/>
          </p:nvPr>
        </p:nvSpPr>
        <p:spPr>
          <a:xfrm>
            <a:off x="323850" y="1125538"/>
            <a:ext cx="3024188" cy="5184775"/>
          </a:xfrm>
          <a:ln/>
        </p:spPr>
        <p:txBody>
          <a:bodyPr vert="horz" wrap="square" lIns="91440" tIns="45720" rIns="91440" bIns="45720" anchor="t" anchorCtr="0"/>
          <a:p>
            <a:pPr>
              <a:buNone/>
            </a:pPr>
            <a:r>
              <a:rPr lang="zh-CN" altLang="en-US" sz="3600" b="1" dirty="0">
                <a:solidFill>
                  <a:schemeClr val="hlink"/>
                </a:solidFill>
              </a:rPr>
              <a:t>空肠和回肠</a:t>
            </a:r>
            <a:r>
              <a:rPr lang="zh-CN" altLang="en-US" sz="2000" dirty="0"/>
              <a:t></a:t>
            </a:r>
            <a:endParaRPr lang="zh-CN" altLang="en-US" sz="2000" dirty="0"/>
          </a:p>
        </p:txBody>
      </p:sp>
    </p:spTree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3970" name="Object 4"/>
          <p:cNvGraphicFramePr>
            <a:graphicFrameLocks noChangeAspect="1"/>
          </p:cNvGraphicFramePr>
          <p:nvPr/>
        </p:nvGraphicFramePr>
        <p:xfrm>
          <a:off x="971550" y="1125538"/>
          <a:ext cx="7272338" cy="514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4600575" imgH="3714750" progId="Paint.Picture">
                  <p:embed/>
                </p:oleObj>
              </mc:Choice>
              <mc:Fallback>
                <p:oleObj name="" r:id="rId1" imgW="4600575" imgH="3714750" progId="Paint.Picture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>
                        <a:lum contrast="18000"/>
                      </a:blip>
                      <a:stretch>
                        <a:fillRect/>
                      </a:stretch>
                    </p:blipFill>
                    <p:spPr>
                      <a:xfrm>
                        <a:off x="971550" y="1125538"/>
                        <a:ext cx="7272338" cy="5141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6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425" y="1106488"/>
            <a:ext cx="7931150" cy="4651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7" name="TextBox 2"/>
          <p:cNvSpPr txBox="1"/>
          <p:nvPr/>
        </p:nvSpPr>
        <p:spPr>
          <a:xfrm>
            <a:off x="1295400" y="381000"/>
            <a:ext cx="3429000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</a:rPr>
              <a:t>中轴骨</a:t>
            </a:r>
            <a:r>
              <a:rPr lang="zh-CN" altLang="en-US" sz="2800" b="1" dirty="0"/>
              <a:t>、    </a:t>
            </a:r>
            <a:r>
              <a:rPr lang="zh-CN" altLang="en-US" sz="2800" b="1" dirty="0">
                <a:solidFill>
                  <a:srgbClr val="FF0000"/>
                </a:solidFill>
              </a:rPr>
              <a:t>四肢骨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4994" name="Rectangle 2"/>
          <p:cNvSpPr/>
          <p:nvPr>
            <p:ph type="title"/>
          </p:nvPr>
        </p:nvSpPr>
        <p:spPr>
          <a:xfrm>
            <a:off x="2051050" y="1052513"/>
            <a:ext cx="4465638" cy="719137"/>
          </a:xfrm>
          <a:ln/>
        </p:spPr>
        <p:txBody>
          <a:bodyPr vert="horz" wrap="square" lIns="91440" tIns="45720" rIns="91440" bIns="45720" anchor="t" anchorCtr="0"/>
          <a:p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消化腺</a:t>
            </a:r>
            <a:endParaRPr lang="zh-CN" altLang="en-US" sz="4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363" name="Rectangle 3"/>
          <p:cNvSpPr>
            <a:spLocks noGrp="1" noChangeArrowheads="1"/>
          </p:cNvSpPr>
          <p:nvPr>
            <p:ph idx="1"/>
          </p:nvPr>
        </p:nvSpPr>
        <p:spPr>
          <a:xfrm>
            <a:off x="611188" y="1916113"/>
            <a:ext cx="8316913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消化腺</a:t>
            </a: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由</a:t>
            </a: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大消化腺和小消化腺</a:t>
            </a:r>
            <a:r>
              <a:rPr kumimoji="0" lang="zh-CN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组成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小消化腺</a:t>
            </a: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分布于各段消化管壁内，如食管腺、胃腺、肠腺等</a:t>
            </a:r>
            <a:r>
              <a:rPr kumimoji="0" lang="zh-CN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en-US" altLang="zh-CN" sz="4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大</a:t>
            </a: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消化腺</a:t>
            </a: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包括</a:t>
            </a:r>
            <a:r>
              <a:rPr kumimoji="0" lang="zh-CN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口腔腺</a:t>
            </a:r>
            <a:r>
              <a:rPr kumimoji="0" lang="zh-CN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</a:t>
            </a:r>
            <a:r>
              <a: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肝和胰</a:t>
            </a:r>
            <a:r>
              <a:rPr kumimoji="0" lang="zh-CN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6018" name="Picture 2"/>
          <p:cNvPicPr>
            <a:picLocks noChangeAspect="1"/>
          </p:cNvPicPr>
          <p:nvPr/>
        </p:nvPicPr>
        <p:blipFill>
          <a:blip r:embed="rId1">
            <a:lum contrast="24000"/>
          </a:blip>
          <a:srcRect l="19000" t="19333" r="21001" b="15334"/>
          <a:stretch>
            <a:fillRect/>
          </a:stretch>
        </p:blipFill>
        <p:spPr>
          <a:xfrm>
            <a:off x="900113" y="1052513"/>
            <a:ext cx="7092950" cy="5040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7042" name="Picture 2"/>
          <p:cNvPicPr>
            <a:picLocks noChangeAspect="1"/>
          </p:cNvPicPr>
          <p:nvPr/>
        </p:nvPicPr>
        <p:blipFill>
          <a:blip r:embed="rId1">
            <a:lum contrast="36000"/>
          </a:blip>
          <a:srcRect l="19000" t="20667" r="19000" b="16667"/>
          <a:stretch>
            <a:fillRect/>
          </a:stretch>
        </p:blipFill>
        <p:spPr>
          <a:xfrm>
            <a:off x="827088" y="981075"/>
            <a:ext cx="7058025" cy="5327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6" name="日期占位符 4"/>
          <p:cNvSpPr txBox="1">
            <a:spLocks noGrp="1"/>
          </p:cNvSpPr>
          <p:nvPr>
            <p:ph type="dt" sz="half" idx="12"/>
          </p:nvPr>
        </p:nvSpPr>
        <p:spPr>
          <a:ln/>
        </p:spPr>
        <p:txBody>
          <a:bodyPr/>
          <a:p>
            <a:pPr marL="0" indent="0" eaLnBrk="1" hangingPunct="1">
              <a:spcBef>
                <a:spcPct val="0"/>
              </a:spcBef>
              <a:buClrTx/>
              <a:buFontTx/>
              <a:buNone/>
            </a:pPr>
            <a:fld id="{BB962C8B-B14F-4D97-AF65-F5344CB8AC3E}" type="datetime1">
              <a:rPr lang="zh-CN" altLang="en-US" sz="1400" dirty="0">
                <a:latin typeface="+mn-lt"/>
                <a:ea typeface="+mn-ea"/>
                <a:cs typeface="+mn-cs"/>
              </a:rPr>
            </a:fld>
            <a:endParaRPr lang="zh-CN" altLang="en-US" sz="1400" dirty="0">
              <a:latin typeface="+mn-lt"/>
              <a:ea typeface="+mn-ea"/>
              <a:cs typeface="+mn-cs"/>
            </a:endParaRPr>
          </a:p>
        </p:txBody>
      </p:sp>
      <p:sp>
        <p:nvSpPr>
          <p:cNvPr id="88067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zh-CN" altLang="en-US" sz="1400" dirty="0"/>
            </a:fld>
            <a:endParaRPr lang="zh-CN" altLang="en-US" sz="1400" dirty="0"/>
          </a:p>
        </p:txBody>
      </p:sp>
      <p:sp>
        <p:nvSpPr>
          <p:cNvPr id="81922" name="Rectangle 2"/>
          <p:cNvSpPr>
            <a:spLocks noGrp="1"/>
          </p:cNvSpPr>
          <p:nvPr>
            <p:ph type="body" sz="half" idx="1"/>
          </p:nvPr>
        </p:nvSpPr>
        <p:spPr>
          <a:xfrm>
            <a:off x="609600" y="1282700"/>
            <a:ext cx="2663825" cy="2936875"/>
          </a:xfrm>
          <a:ln/>
        </p:spPr>
        <p:txBody>
          <a:bodyPr vert="horz" wrap="square" lIns="91440" tIns="45720" rIns="91440" bIns="45720" anchor="t" anchorCtr="0"/>
          <a:p>
            <a:pPr>
              <a:buClr>
                <a:schemeClr val="hlink"/>
              </a:buClr>
              <a:buSzTx/>
              <a:buFont typeface="Wingdings" panose="05000000000000000000" pitchFamily="2" charset="2"/>
            </a:pPr>
            <a:r>
              <a:rPr lang="zh-CN" altLang="en-US" b="1" dirty="0">
                <a:solidFill>
                  <a:schemeClr val="tx2"/>
                </a:solidFill>
              </a:rPr>
              <a:t>肾</a:t>
            </a:r>
            <a:endParaRPr lang="zh-CN" altLang="en-US" b="1" dirty="0">
              <a:solidFill>
                <a:schemeClr val="tx2"/>
              </a:solidFill>
            </a:endParaRPr>
          </a:p>
          <a:p>
            <a:pPr>
              <a:buClr>
                <a:schemeClr val="hlink"/>
              </a:buClr>
              <a:buSzTx/>
              <a:buFont typeface="Wingdings" panose="05000000000000000000" pitchFamily="2" charset="2"/>
            </a:pPr>
            <a:r>
              <a:rPr lang="zh-CN" altLang="en-US" b="1" dirty="0">
                <a:solidFill>
                  <a:schemeClr val="tx2"/>
                </a:solidFill>
              </a:rPr>
              <a:t>输尿管          </a:t>
            </a:r>
            <a:endParaRPr lang="zh-CN" altLang="en-US" b="1" dirty="0">
              <a:solidFill>
                <a:schemeClr val="tx2"/>
              </a:solidFill>
            </a:endParaRPr>
          </a:p>
          <a:p>
            <a:pPr>
              <a:buClr>
                <a:schemeClr val="hlink"/>
              </a:buClr>
              <a:buSzTx/>
              <a:buFont typeface="Wingdings" panose="05000000000000000000" pitchFamily="2" charset="2"/>
            </a:pPr>
            <a:r>
              <a:rPr lang="zh-CN" altLang="en-US" b="1" dirty="0">
                <a:solidFill>
                  <a:schemeClr val="tx2"/>
                </a:solidFill>
              </a:rPr>
              <a:t>膀胱</a:t>
            </a:r>
            <a:endParaRPr lang="zh-CN" altLang="en-US" b="1" dirty="0">
              <a:solidFill>
                <a:schemeClr val="tx2"/>
              </a:solidFill>
            </a:endParaRPr>
          </a:p>
          <a:p>
            <a:pPr>
              <a:buClr>
                <a:schemeClr val="hlink"/>
              </a:buClr>
              <a:buSzTx/>
              <a:buFont typeface="Wingdings" panose="05000000000000000000" pitchFamily="2" charset="2"/>
            </a:pPr>
            <a:r>
              <a:rPr lang="zh-CN" altLang="en-US" b="1" dirty="0">
                <a:solidFill>
                  <a:schemeClr val="tx2"/>
                </a:solidFill>
              </a:rPr>
              <a:t>尿道</a:t>
            </a:r>
            <a:endParaRPr lang="zh-CN" altLang="en-US" b="1" dirty="0">
              <a:solidFill>
                <a:schemeClr val="tx2"/>
              </a:solidFill>
            </a:endParaRPr>
          </a:p>
        </p:txBody>
      </p:sp>
      <p:sp>
        <p:nvSpPr>
          <p:cNvPr id="88069" name="Rectangle 3"/>
          <p:cNvSpPr/>
          <p:nvPr/>
        </p:nvSpPr>
        <p:spPr>
          <a:xfrm>
            <a:off x="158750" y="1066800"/>
            <a:ext cx="5410200" cy="67310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6000" b="1" dirty="0">
                <a:solidFill>
                  <a:schemeClr val="tx2"/>
                </a:solidFill>
                <a:latin typeface="Garamond" panose="02020404030301010803" pitchFamily="18" charset="0"/>
              </a:rPr>
              <a:t>泌尿系统</a:t>
            </a:r>
            <a:br>
              <a:rPr lang="zh-CN" altLang="en-US" sz="6000" dirty="0">
                <a:solidFill>
                  <a:schemeClr val="tx2"/>
                </a:solidFill>
                <a:latin typeface="Garamond" panose="02020404030301010803" pitchFamily="18" charset="0"/>
              </a:rPr>
            </a:br>
            <a:endParaRPr lang="en-US" altLang="zh-CN" sz="4800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pic>
        <p:nvPicPr>
          <p:cNvPr id="81924" name="Picture 4" descr="泌尿系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9013" y="238125"/>
            <a:ext cx="2998787" cy="63150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81925" name="Object 5"/>
          <p:cNvGraphicFramePr>
            <a:graphicFrameLocks noChangeAspect="1"/>
          </p:cNvGraphicFramePr>
          <p:nvPr/>
        </p:nvGraphicFramePr>
        <p:xfrm>
          <a:off x="6089650" y="228600"/>
          <a:ext cx="2901950" cy="632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2" imgW="3810000" imgH="5810250" progId="Paint.Picture">
                  <p:embed/>
                </p:oleObj>
              </mc:Choice>
              <mc:Fallback>
                <p:oleObj name="" r:id="rId2" imgW="3810000" imgH="5810250" progId="Paint.Pictur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3"/>
                      <a:srcRect r="30000"/>
                      <a:stretch>
                        <a:fillRect/>
                      </a:stretch>
                    </p:blipFill>
                    <p:spPr>
                      <a:xfrm>
                        <a:off x="6089650" y="228600"/>
                        <a:ext cx="2901950" cy="6324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2" name="TextBox 1"/>
          <p:cNvSpPr txBox="1"/>
          <p:nvPr/>
        </p:nvSpPr>
        <p:spPr>
          <a:xfrm>
            <a:off x="442913" y="3657600"/>
            <a:ext cx="5132387" cy="16922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功能：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marL="0" lvl="0" indent="0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       形成并排出尿液。排出机体内溶于水的代谢产物。       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 marL="0" lvl="0" indent="0">
              <a:spcBef>
                <a:spcPct val="0"/>
              </a:spcBef>
              <a:buClr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      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922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922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1922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1922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charRg st="2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1922">
                                            <p:txEl>
                                              <p:charRg st="2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1922">
                                            <p:txEl>
                                              <p:charRg st="2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1922">
                                            <p:txEl>
                                              <p:charRg st="2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1922">
                                            <p:txEl>
                                              <p:charRg st="2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charRg st="16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1922">
                                            <p:txEl>
                                              <p:charRg st="16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1922">
                                            <p:txEl>
                                              <p:charRg st="16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1922">
                                            <p:txEl>
                                              <p:charRg st="16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1922">
                                            <p:txEl>
                                              <p:charRg st="16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charRg st="19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1922">
                                            <p:txEl>
                                              <p:charRg st="19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1922">
                                            <p:txEl>
                                              <p:charRg st="19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1922">
                                            <p:txEl>
                                              <p:charRg st="19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1922">
                                            <p:txEl>
                                              <p:charRg st="19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5" dur="500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2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9090" name="Object 6"/>
          <p:cNvGraphicFramePr>
            <a:graphicFrameLocks noChangeAspect="1"/>
          </p:cNvGraphicFramePr>
          <p:nvPr/>
        </p:nvGraphicFramePr>
        <p:xfrm>
          <a:off x="3492500" y="1341438"/>
          <a:ext cx="5046663" cy="473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" imgW="2362200" imgH="2609850" progId="Paint.Picture">
                  <p:embed/>
                </p:oleObj>
              </mc:Choice>
              <mc:Fallback>
                <p:oleObj name="" r:id="rId1" imgW="2362200" imgH="2609850" progId="Paint.Picture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92500" y="1341438"/>
                        <a:ext cx="5046663" cy="4730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1" name="Rectangle 7"/>
          <p:cNvSpPr/>
          <p:nvPr/>
        </p:nvSpPr>
        <p:spPr>
          <a:xfrm>
            <a:off x="395288" y="1916113"/>
            <a:ext cx="2881312" cy="1552575"/>
          </a:xfrm>
          <a:prstGeom prst="rect">
            <a:avLst/>
          </a:prstGeom>
          <a:solidFill>
            <a:srgbClr val="FFFFCC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90000"/>
              </a:lnSpc>
              <a:buClr>
                <a:srgbClr val="FF00FF"/>
              </a:buClr>
              <a:buSzPct val="130000"/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肾位于腹后壁的  </a:t>
            </a:r>
            <a:endParaRPr lang="zh-CN" altLang="en-US" sz="2400" dirty="0">
              <a:solidFill>
                <a:schemeClr val="hlink"/>
              </a:solidFill>
              <a:latin typeface="宋体" panose="02010600030101010101" pitchFamily="2" charset="-122"/>
            </a:endParaRPr>
          </a:p>
          <a:p>
            <a:pPr marL="0" lvl="0" indent="0" algn="ctr" eaLnBrk="1" hangingPunct="1">
              <a:lnSpc>
                <a:spcPct val="90000"/>
              </a:lnSpc>
              <a:buClr>
                <a:srgbClr val="FF00FF"/>
              </a:buClr>
              <a:buSzPct val="130000"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  腹膜外脊柱两旁</a:t>
            </a:r>
            <a:endParaRPr lang="zh-CN" altLang="en-US" sz="2400" dirty="0">
              <a:solidFill>
                <a:schemeClr val="hlink"/>
              </a:solidFill>
              <a:latin typeface="宋体" panose="02010600030101010101" pitchFamily="2" charset="-122"/>
            </a:endParaRPr>
          </a:p>
          <a:p>
            <a:pPr marL="0" lvl="0" indent="0" algn="ctr" eaLnBrk="1" hangingPunct="1">
              <a:lnSpc>
                <a:spcPct val="90000"/>
              </a:lnSpc>
              <a:buClr>
                <a:srgbClr val="FF00FF"/>
              </a:buClr>
              <a:buSzPct val="130000"/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在第</a:t>
            </a:r>
            <a:r>
              <a:rPr lang="en-US" altLang="zh-CN" sz="2400" dirty="0">
                <a:solidFill>
                  <a:schemeClr val="hlink"/>
                </a:solidFill>
                <a:latin typeface="宋体" panose="02010600030101010101" pitchFamily="2" charset="-122"/>
              </a:rPr>
              <a:t>11</a:t>
            </a:r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胸椎至第</a:t>
            </a:r>
            <a:r>
              <a:rPr lang="en-US" altLang="zh-CN" sz="2400" dirty="0">
                <a:solidFill>
                  <a:schemeClr val="hlink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2400" dirty="0">
                <a:solidFill>
                  <a:schemeClr val="hlink"/>
                </a:solidFill>
                <a:latin typeface="宋体" panose="02010600030101010101" pitchFamily="2" charset="-122"/>
              </a:rPr>
              <a:t>腰椎之间</a:t>
            </a:r>
            <a:r>
              <a:rPr lang="zh-CN" altLang="en-US" sz="2400" dirty="0">
                <a:latin typeface="宋体" panose="02010600030101010101" pitchFamily="2" charset="-122"/>
              </a:rPr>
              <a:t>，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  <p:sp>
        <p:nvSpPr>
          <p:cNvPr id="89092" name="Rectangle 8"/>
          <p:cNvSpPr/>
          <p:nvPr/>
        </p:nvSpPr>
        <p:spPr>
          <a:xfrm>
            <a:off x="827088" y="4149725"/>
            <a:ext cx="2012950" cy="822325"/>
          </a:xfrm>
          <a:prstGeom prst="rect">
            <a:avLst/>
          </a:prstGeom>
          <a:solidFill>
            <a:srgbClr val="FF00FF"/>
          </a:soli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左高右低，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相差半个椎体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90114" name="Object 1027"/>
          <p:cNvGraphicFramePr>
            <a:graphicFrameLocks noChangeAspect="1"/>
          </p:cNvGraphicFramePr>
          <p:nvPr/>
        </p:nvGraphicFramePr>
        <p:xfrm>
          <a:off x="1116013" y="1341438"/>
          <a:ext cx="6624637" cy="495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3228975" imgH="2543175" progId="Paint.Picture">
                  <p:embed/>
                </p:oleObj>
              </mc:Choice>
              <mc:Fallback>
                <p:oleObj name="" r:id="rId1" imgW="3228975" imgH="2543175" progId="Paint.Picture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>
                        <a:lum contrast="12000"/>
                      </a:blip>
                      <a:stretch>
                        <a:fillRect/>
                      </a:stretch>
                    </p:blipFill>
                    <p:spPr>
                      <a:xfrm>
                        <a:off x="1116013" y="1341438"/>
                        <a:ext cx="6624637" cy="4956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91138" name="Object 2"/>
          <p:cNvGraphicFramePr>
            <a:graphicFrameLocks noChangeAspect="1"/>
          </p:cNvGraphicFramePr>
          <p:nvPr/>
        </p:nvGraphicFramePr>
        <p:xfrm>
          <a:off x="2124075" y="1196975"/>
          <a:ext cx="5373688" cy="474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" imgW="2952750" imgH="2790825" progId="Paint.Picture">
                  <p:embed/>
                </p:oleObj>
              </mc:Choice>
              <mc:Fallback>
                <p:oleObj name="" r:id="rId1" imgW="2952750" imgH="2790825" progId="Paint.Picture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24075" y="1196975"/>
                        <a:ext cx="5373688" cy="4748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39" name="Rectangle 3"/>
          <p:cNvSpPr/>
          <p:nvPr/>
        </p:nvSpPr>
        <p:spPr>
          <a:xfrm>
            <a:off x="395288" y="1773238"/>
            <a:ext cx="1368425" cy="4081462"/>
          </a:xfrm>
          <a:prstGeom prst="rect">
            <a:avLst/>
          </a:prstGeom>
          <a:solidFill>
            <a:srgbClr val="A5002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buSzPct val="130000"/>
              <a:buNone/>
            </a:pPr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肾窦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buSzPct val="13000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包括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肾盂、肾大盏、肾小盏及肾的血管、淋巴管和神经</a:t>
            </a:r>
            <a:endParaRPr lang="zh-CN" alt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1140" name="Oval 4"/>
          <p:cNvSpPr/>
          <p:nvPr/>
        </p:nvSpPr>
        <p:spPr>
          <a:xfrm>
            <a:off x="3708400" y="2349500"/>
            <a:ext cx="1727200" cy="1871663"/>
          </a:xfrm>
          <a:prstGeom prst="ellipse">
            <a:avLst/>
          </a:prstGeom>
          <a:noFill/>
          <a:ln w="38100" cap="flat" cmpd="sng">
            <a:solidFill>
              <a:srgbClr val="FF00FF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</p:spTree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92162" name="Object 2"/>
          <p:cNvGraphicFramePr>
            <a:graphicFrameLocks noChangeAspect="1"/>
          </p:cNvGraphicFramePr>
          <p:nvPr/>
        </p:nvGraphicFramePr>
        <p:xfrm>
          <a:off x="685800" y="228600"/>
          <a:ext cx="7391400" cy="615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3629025" imgH="3962400" progId="Paint.Picture">
                  <p:embed/>
                </p:oleObj>
              </mc:Choice>
              <mc:Fallback>
                <p:oleObj name="" r:id="rId1" imgW="3629025" imgH="3962400" progId="Paint.Picture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5800" y="228600"/>
                        <a:ext cx="7391400" cy="6153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8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08050"/>
            <a:ext cx="8496300" cy="561657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zh-CN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四</a:t>
            </a:r>
            <a:r>
              <a:rPr kumimoji="1" lang="zh-CN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、人体运动的调控结构</a:t>
            </a:r>
            <a:endParaRPr kumimoji="1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+mn-ea"/>
                <a:cs typeface="+mn-cs"/>
              </a:rPr>
              <a:t>                   </a:t>
            </a:r>
            <a:r>
              <a:rPr kumimoji="1" lang="en-US" altLang="zh-CN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+mn-ea"/>
                <a:cs typeface="+mn-cs"/>
              </a:rPr>
              <a:t>---</a:t>
            </a:r>
            <a:r>
              <a:rPr kumimoji="1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+mn-ea"/>
                <a:cs typeface="+mn-cs"/>
              </a:rPr>
              <a:t>神经系统</a:t>
            </a:r>
            <a:endParaRPr kumimoji="1" lang="zh-CN" altLang="en-US" sz="44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pitchFamily="49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</a:t>
            </a: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神经系统在人的生命活动中占有主导地位，对内控制和调节人体各器官和系统的活动使他们相互影响，相互制约，完成人体统一的生理功能。</a:t>
            </a:r>
            <a:endParaRPr kumimoji="0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4210" name="Text Box 3"/>
          <p:cNvSpPr txBox="1"/>
          <p:nvPr/>
        </p:nvSpPr>
        <p:spPr>
          <a:xfrm>
            <a:off x="539750" y="4005263"/>
            <a:ext cx="120650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神经系统</a:t>
            </a:r>
            <a:endParaRPr lang="zh-CN" altLang="en-US" sz="1800" b="1" dirty="0">
              <a:latin typeface="Times New Roman" panose="02020603050405020304" pitchFamily="18" charset="0"/>
            </a:endParaRPr>
          </a:p>
        </p:txBody>
      </p:sp>
      <p:sp>
        <p:nvSpPr>
          <p:cNvPr id="94211" name="AutoShape 4"/>
          <p:cNvSpPr/>
          <p:nvPr/>
        </p:nvSpPr>
        <p:spPr>
          <a:xfrm>
            <a:off x="1720850" y="3567113"/>
            <a:ext cx="184150" cy="1301750"/>
          </a:xfrm>
          <a:prstGeom prst="leftBrace">
            <a:avLst>
              <a:gd name="adj1" fmla="val 58908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94212" name="Text Box 5"/>
          <p:cNvSpPr txBox="1"/>
          <p:nvPr/>
        </p:nvSpPr>
        <p:spPr>
          <a:xfrm>
            <a:off x="1887538" y="3573463"/>
            <a:ext cx="1100137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中枢</a:t>
            </a:r>
            <a:r>
              <a:rPr lang="en-US" altLang="zh-CN" sz="1800" b="1" dirty="0">
                <a:latin typeface="Times New Roman" panose="02020603050405020304" pitchFamily="18" charset="0"/>
              </a:rPr>
              <a:t>NS</a:t>
            </a:r>
            <a:endParaRPr lang="en-US" altLang="zh-CN" sz="1800" b="1" dirty="0">
              <a:latin typeface="Times New Roman" panose="02020603050405020304" pitchFamily="18" charset="0"/>
            </a:endParaRPr>
          </a:p>
        </p:txBody>
      </p:sp>
      <p:sp>
        <p:nvSpPr>
          <p:cNvPr id="94213" name="Text Box 6"/>
          <p:cNvSpPr txBox="1"/>
          <p:nvPr/>
        </p:nvSpPr>
        <p:spPr>
          <a:xfrm>
            <a:off x="1866900" y="4652963"/>
            <a:ext cx="1192213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周围</a:t>
            </a:r>
            <a:r>
              <a:rPr lang="en-US" altLang="zh-CN" sz="1800" b="1" dirty="0">
                <a:latin typeface="Times New Roman" panose="02020603050405020304" pitchFamily="18" charset="0"/>
              </a:rPr>
              <a:t>NS</a:t>
            </a:r>
            <a:endParaRPr lang="en-US" altLang="zh-CN" sz="1800" b="1" dirty="0">
              <a:latin typeface="Times New Roman" panose="02020603050405020304" pitchFamily="18" charset="0"/>
            </a:endParaRPr>
          </a:p>
        </p:txBody>
      </p:sp>
      <p:sp>
        <p:nvSpPr>
          <p:cNvPr id="94214" name="AutoShape 7"/>
          <p:cNvSpPr/>
          <p:nvPr/>
        </p:nvSpPr>
        <p:spPr>
          <a:xfrm>
            <a:off x="2919413" y="4508500"/>
            <a:ext cx="107950" cy="1063625"/>
          </a:xfrm>
          <a:prstGeom prst="leftBrace">
            <a:avLst>
              <a:gd name="adj1" fmla="val 82107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94215" name="Text Box 8"/>
          <p:cNvSpPr txBox="1"/>
          <p:nvPr/>
        </p:nvSpPr>
        <p:spPr>
          <a:xfrm>
            <a:off x="3028950" y="4437063"/>
            <a:ext cx="1182688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脑神经</a:t>
            </a:r>
            <a:endParaRPr lang="zh-CN" altLang="en-US" sz="1800" b="1" dirty="0">
              <a:latin typeface="Times New Roman" panose="02020603050405020304" pitchFamily="18" charset="0"/>
            </a:endParaRPr>
          </a:p>
        </p:txBody>
      </p:sp>
      <p:sp>
        <p:nvSpPr>
          <p:cNvPr id="94216" name="Text Box 9"/>
          <p:cNvSpPr txBox="1"/>
          <p:nvPr/>
        </p:nvSpPr>
        <p:spPr>
          <a:xfrm>
            <a:off x="2994025" y="5300663"/>
            <a:ext cx="136207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内脏神经</a:t>
            </a:r>
            <a:endParaRPr lang="zh-CN" altLang="en-US" sz="1800" b="1" dirty="0">
              <a:latin typeface="Times New Roman" panose="02020603050405020304" pitchFamily="18" charset="0"/>
            </a:endParaRPr>
          </a:p>
        </p:txBody>
      </p:sp>
      <p:sp>
        <p:nvSpPr>
          <p:cNvPr id="94217" name="Text Box 11"/>
          <p:cNvSpPr txBox="1"/>
          <p:nvPr/>
        </p:nvSpPr>
        <p:spPr>
          <a:xfrm>
            <a:off x="395288" y="1219200"/>
            <a:ext cx="4818062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神经系统的组成和区分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218" name="Text Box 12"/>
          <p:cNvSpPr txBox="1"/>
          <p:nvPr/>
        </p:nvSpPr>
        <p:spPr>
          <a:xfrm>
            <a:off x="396875" y="2674938"/>
            <a:ext cx="3479800" cy="5857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 dirty="0">
                <a:solidFill>
                  <a:srgbClr val="FF00FF"/>
                </a:solidFill>
                <a:latin typeface="Times New Roman" panose="02020603050405020304" pitchFamily="18" charset="0"/>
              </a:rPr>
              <a:t>按位置和功能区分</a:t>
            </a:r>
            <a:endParaRPr lang="zh-CN" altLang="en-US" b="1" dirty="0">
              <a:solidFill>
                <a:srgbClr val="FF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219" name="Text Box 13"/>
          <p:cNvSpPr txBox="1"/>
          <p:nvPr/>
        </p:nvSpPr>
        <p:spPr>
          <a:xfrm>
            <a:off x="5292725" y="2432050"/>
            <a:ext cx="3790950" cy="5222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FF00FF"/>
                </a:solidFill>
                <a:latin typeface="Times New Roman" panose="02020603050405020304" pitchFamily="18" charset="0"/>
              </a:rPr>
              <a:t>按分布范围和功能区分</a:t>
            </a:r>
            <a:endParaRPr lang="zh-CN" altLang="en-US" sz="2800" b="1" dirty="0">
              <a:solidFill>
                <a:srgbClr val="FF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220" name="AutoShape 14"/>
          <p:cNvSpPr/>
          <p:nvPr/>
        </p:nvSpPr>
        <p:spPr>
          <a:xfrm>
            <a:off x="2906713" y="3429000"/>
            <a:ext cx="115887" cy="785813"/>
          </a:xfrm>
          <a:prstGeom prst="leftBrace">
            <a:avLst>
              <a:gd name="adj1" fmla="val 56507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94221" name="Text Box 15"/>
          <p:cNvSpPr txBox="1"/>
          <p:nvPr/>
        </p:nvSpPr>
        <p:spPr>
          <a:xfrm>
            <a:off x="3059113" y="3284538"/>
            <a:ext cx="649287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脑</a:t>
            </a:r>
            <a:endParaRPr lang="zh-CN" altLang="en-US" sz="1800" b="1" dirty="0">
              <a:latin typeface="Times New Roman" panose="02020603050405020304" pitchFamily="18" charset="0"/>
            </a:endParaRPr>
          </a:p>
        </p:txBody>
      </p:sp>
      <p:sp>
        <p:nvSpPr>
          <p:cNvPr id="94222" name="Text Box 16"/>
          <p:cNvSpPr txBox="1"/>
          <p:nvPr/>
        </p:nvSpPr>
        <p:spPr>
          <a:xfrm>
            <a:off x="2987675" y="3933825"/>
            <a:ext cx="10795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脊髓</a:t>
            </a:r>
            <a:endParaRPr lang="zh-CN" altLang="en-US" sz="1800" b="1" dirty="0">
              <a:latin typeface="Times New Roman" panose="02020603050405020304" pitchFamily="18" charset="0"/>
            </a:endParaRPr>
          </a:p>
        </p:txBody>
      </p:sp>
      <p:sp>
        <p:nvSpPr>
          <p:cNvPr id="94223" name="Text Box 17"/>
          <p:cNvSpPr txBox="1"/>
          <p:nvPr/>
        </p:nvSpPr>
        <p:spPr>
          <a:xfrm>
            <a:off x="4427538" y="4005263"/>
            <a:ext cx="136842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神经系统</a:t>
            </a:r>
            <a:endParaRPr lang="zh-CN" altLang="en-US" sz="1800" b="1" dirty="0">
              <a:latin typeface="Times New Roman" panose="02020603050405020304" pitchFamily="18" charset="0"/>
            </a:endParaRPr>
          </a:p>
        </p:txBody>
      </p:sp>
      <p:sp>
        <p:nvSpPr>
          <p:cNvPr id="94224" name="AutoShape 18"/>
          <p:cNvSpPr/>
          <p:nvPr/>
        </p:nvSpPr>
        <p:spPr>
          <a:xfrm>
            <a:off x="5565775" y="3500438"/>
            <a:ext cx="184150" cy="1357312"/>
          </a:xfrm>
          <a:prstGeom prst="leftBrace">
            <a:avLst>
              <a:gd name="adj1" fmla="val 61422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94225" name="Text Box 19"/>
          <p:cNvSpPr txBox="1"/>
          <p:nvPr/>
        </p:nvSpPr>
        <p:spPr>
          <a:xfrm>
            <a:off x="5732463" y="3500438"/>
            <a:ext cx="1287462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躯体</a:t>
            </a:r>
            <a:r>
              <a:rPr lang="en-US" altLang="zh-CN" sz="1800" b="1" dirty="0">
                <a:latin typeface="Times New Roman" panose="02020603050405020304" pitchFamily="18" charset="0"/>
              </a:rPr>
              <a:t>NS</a:t>
            </a:r>
            <a:endParaRPr lang="en-US" altLang="zh-CN" sz="1800" b="1" dirty="0">
              <a:latin typeface="Times New Roman" panose="02020603050405020304" pitchFamily="18" charset="0"/>
            </a:endParaRPr>
          </a:p>
        </p:txBody>
      </p:sp>
      <p:sp>
        <p:nvSpPr>
          <p:cNvPr id="94226" name="Text Box 20"/>
          <p:cNvSpPr txBox="1"/>
          <p:nvPr/>
        </p:nvSpPr>
        <p:spPr>
          <a:xfrm>
            <a:off x="5711825" y="4437063"/>
            <a:ext cx="1236663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内脏</a:t>
            </a:r>
            <a:r>
              <a:rPr lang="en-US" altLang="zh-CN" sz="1800" b="1" dirty="0">
                <a:latin typeface="Times New Roman" panose="02020603050405020304" pitchFamily="18" charset="0"/>
              </a:rPr>
              <a:t>NS</a:t>
            </a:r>
            <a:endParaRPr lang="en-US" altLang="zh-CN" sz="1800" b="1" dirty="0">
              <a:latin typeface="Times New Roman" panose="02020603050405020304" pitchFamily="18" charset="0"/>
            </a:endParaRPr>
          </a:p>
        </p:txBody>
      </p:sp>
      <p:sp>
        <p:nvSpPr>
          <p:cNvPr id="94227" name="AutoShape 21"/>
          <p:cNvSpPr/>
          <p:nvPr/>
        </p:nvSpPr>
        <p:spPr>
          <a:xfrm>
            <a:off x="6664325" y="4221163"/>
            <a:ext cx="115888" cy="785812"/>
          </a:xfrm>
          <a:prstGeom prst="leftBrace">
            <a:avLst>
              <a:gd name="adj1" fmla="val 56506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94228" name="Text Box 22"/>
          <p:cNvSpPr txBox="1"/>
          <p:nvPr/>
        </p:nvSpPr>
        <p:spPr>
          <a:xfrm>
            <a:off x="6659563" y="4149725"/>
            <a:ext cx="1008062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中枢部</a:t>
            </a:r>
            <a:endParaRPr lang="zh-CN" altLang="en-US" sz="1800" b="1" dirty="0">
              <a:latin typeface="Times New Roman" panose="02020603050405020304" pitchFamily="18" charset="0"/>
            </a:endParaRPr>
          </a:p>
        </p:txBody>
      </p:sp>
      <p:sp>
        <p:nvSpPr>
          <p:cNvPr id="94229" name="Text Box 23"/>
          <p:cNvSpPr txBox="1"/>
          <p:nvPr/>
        </p:nvSpPr>
        <p:spPr>
          <a:xfrm>
            <a:off x="6659563" y="4724400"/>
            <a:ext cx="1008062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周围部</a:t>
            </a:r>
            <a:endParaRPr lang="zh-CN" altLang="en-US" sz="1800" b="1" dirty="0">
              <a:latin typeface="Times New Roman" panose="02020603050405020304" pitchFamily="18" charset="0"/>
            </a:endParaRPr>
          </a:p>
        </p:txBody>
      </p:sp>
      <p:sp>
        <p:nvSpPr>
          <p:cNvPr id="94230" name="AutoShape 24"/>
          <p:cNvSpPr/>
          <p:nvPr/>
        </p:nvSpPr>
        <p:spPr>
          <a:xfrm>
            <a:off x="6672263" y="3284538"/>
            <a:ext cx="115887" cy="785812"/>
          </a:xfrm>
          <a:prstGeom prst="leftBrace">
            <a:avLst>
              <a:gd name="adj1" fmla="val 56507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94231" name="Text Box 25"/>
          <p:cNvSpPr txBox="1"/>
          <p:nvPr/>
        </p:nvSpPr>
        <p:spPr>
          <a:xfrm>
            <a:off x="6684963" y="3141663"/>
            <a:ext cx="1271587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中枢部</a:t>
            </a:r>
            <a:endParaRPr lang="zh-CN" altLang="en-US" sz="1800" b="1" dirty="0">
              <a:latin typeface="Times New Roman" panose="02020603050405020304" pitchFamily="18" charset="0"/>
            </a:endParaRPr>
          </a:p>
        </p:txBody>
      </p:sp>
      <p:sp>
        <p:nvSpPr>
          <p:cNvPr id="94232" name="Text Box 26"/>
          <p:cNvSpPr txBox="1"/>
          <p:nvPr/>
        </p:nvSpPr>
        <p:spPr>
          <a:xfrm>
            <a:off x="6686550" y="3644900"/>
            <a:ext cx="12700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周围部</a:t>
            </a:r>
            <a:endParaRPr lang="zh-CN" altLang="en-US" sz="1800" b="1" dirty="0">
              <a:latin typeface="Times New Roman" panose="02020603050405020304" pitchFamily="18" charset="0"/>
            </a:endParaRPr>
          </a:p>
        </p:txBody>
      </p:sp>
      <p:sp>
        <p:nvSpPr>
          <p:cNvPr id="94233" name="AutoShape 27"/>
          <p:cNvSpPr/>
          <p:nvPr/>
        </p:nvSpPr>
        <p:spPr>
          <a:xfrm>
            <a:off x="7600950" y="4059238"/>
            <a:ext cx="152400" cy="603250"/>
          </a:xfrm>
          <a:prstGeom prst="leftBrace">
            <a:avLst>
              <a:gd name="adj1" fmla="val 32986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94234" name="Text Box 28"/>
          <p:cNvSpPr txBox="1"/>
          <p:nvPr/>
        </p:nvSpPr>
        <p:spPr>
          <a:xfrm>
            <a:off x="7715250" y="3887788"/>
            <a:ext cx="1428750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感觉神经</a:t>
            </a:r>
            <a:endParaRPr lang="zh-CN" altLang="en-US" sz="1800" b="1" dirty="0">
              <a:latin typeface="Times New Roman" panose="02020603050405020304" pitchFamily="18" charset="0"/>
            </a:endParaRPr>
          </a:p>
        </p:txBody>
      </p:sp>
      <p:sp>
        <p:nvSpPr>
          <p:cNvPr id="94235" name="Text Box 29"/>
          <p:cNvSpPr txBox="1"/>
          <p:nvPr/>
        </p:nvSpPr>
        <p:spPr>
          <a:xfrm>
            <a:off x="7731125" y="4365625"/>
            <a:ext cx="1412875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运动神经</a:t>
            </a:r>
            <a:endParaRPr lang="zh-CN" altLang="en-US" sz="1800" b="1" dirty="0">
              <a:latin typeface="Times New Roman" panose="02020603050405020304" pitchFamily="18" charset="0"/>
            </a:endParaRPr>
          </a:p>
        </p:txBody>
      </p:sp>
      <p:sp>
        <p:nvSpPr>
          <p:cNvPr id="94236" name="AutoShape 30"/>
          <p:cNvSpPr/>
          <p:nvPr/>
        </p:nvSpPr>
        <p:spPr>
          <a:xfrm>
            <a:off x="7593013" y="4652963"/>
            <a:ext cx="152400" cy="603250"/>
          </a:xfrm>
          <a:prstGeom prst="leftBrace">
            <a:avLst>
              <a:gd name="adj1" fmla="val 32986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94237" name="Text Box 31"/>
          <p:cNvSpPr txBox="1"/>
          <p:nvPr/>
        </p:nvSpPr>
        <p:spPr>
          <a:xfrm>
            <a:off x="7707313" y="4652963"/>
            <a:ext cx="1436687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感觉神经</a:t>
            </a:r>
            <a:endParaRPr lang="zh-CN" altLang="en-US" sz="1800" b="1" dirty="0">
              <a:latin typeface="Times New Roman" panose="02020603050405020304" pitchFamily="18" charset="0"/>
            </a:endParaRPr>
          </a:p>
        </p:txBody>
      </p:sp>
      <p:sp>
        <p:nvSpPr>
          <p:cNvPr id="94238" name="Text Box 32"/>
          <p:cNvSpPr txBox="1"/>
          <p:nvPr/>
        </p:nvSpPr>
        <p:spPr>
          <a:xfrm>
            <a:off x="7723188" y="4941888"/>
            <a:ext cx="1420812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运动神经</a:t>
            </a:r>
            <a:endParaRPr lang="zh-CN" altLang="en-US" sz="1800" b="1" dirty="0">
              <a:latin typeface="Times New Roman" panose="02020603050405020304" pitchFamily="18" charset="0"/>
            </a:endParaRPr>
          </a:p>
        </p:txBody>
      </p:sp>
      <p:sp>
        <p:nvSpPr>
          <p:cNvPr id="94239" name="Text Box 33"/>
          <p:cNvSpPr txBox="1"/>
          <p:nvPr/>
        </p:nvSpPr>
        <p:spPr>
          <a:xfrm>
            <a:off x="5292725" y="5373688"/>
            <a:ext cx="3851275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solidFill>
                  <a:srgbClr val="FF6600"/>
                </a:solidFill>
                <a:latin typeface="Times New Roman" panose="02020603050405020304" pitchFamily="18" charset="0"/>
              </a:rPr>
              <a:t>内脏运动神经又称为自主神经，</a:t>
            </a:r>
            <a:endParaRPr lang="zh-CN" altLang="en-US" sz="1800" b="1" dirty="0">
              <a:solidFill>
                <a:srgbClr val="FF6600"/>
              </a:solidFill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solidFill>
                  <a:srgbClr val="FF6600"/>
                </a:solidFill>
                <a:latin typeface="Times New Roman" panose="02020603050405020304" pitchFamily="18" charset="0"/>
              </a:rPr>
              <a:t>分为交感神经和副交感神经</a:t>
            </a:r>
            <a:endParaRPr lang="zh-CN" altLang="en-US" sz="1800" b="1" dirty="0">
              <a:solidFill>
                <a:srgbClr val="FF66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240" name="Text Box 34"/>
          <p:cNvSpPr txBox="1"/>
          <p:nvPr/>
        </p:nvSpPr>
        <p:spPr>
          <a:xfrm>
            <a:off x="3011488" y="4868863"/>
            <a:ext cx="1128712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脊神经</a:t>
            </a:r>
            <a:endParaRPr lang="zh-CN" altLang="en-US" sz="18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4" descr="x2">
            <a:hlinkClick r:id="" action="ppaction://noaction"/>
          </p:cNvPr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52400" y="1447800"/>
            <a:ext cx="2200275" cy="4498975"/>
          </a:xfrm>
          <a:ln/>
        </p:spPr>
      </p:pic>
      <p:pic>
        <p:nvPicPr>
          <p:cNvPr id="5" name="Picture 7" descr="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52400"/>
            <a:ext cx="3048000" cy="62087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4" descr="扁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63550"/>
            <a:ext cx="3065463" cy="3575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5" descr="34"/>
          <p:cNvPicPr>
            <a:picLocks noChangeAspect="1"/>
          </p:cNvPicPr>
          <p:nvPr/>
        </p:nvPicPr>
        <p:blipFill>
          <a:blip r:embed="rId4">
            <a:lum bright="-6000" contrast="6000"/>
          </a:blip>
          <a:stretch>
            <a:fillRect/>
          </a:stretch>
        </p:blipFill>
        <p:spPr>
          <a:xfrm>
            <a:off x="4989513" y="4038600"/>
            <a:ext cx="2436812" cy="2511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4" name="TextBox 7"/>
          <p:cNvSpPr txBox="1"/>
          <p:nvPr/>
        </p:nvSpPr>
        <p:spPr>
          <a:xfrm>
            <a:off x="685800" y="838200"/>
            <a:ext cx="903288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 dirty="0"/>
              <a:t>长骨</a:t>
            </a:r>
            <a:endParaRPr lang="zh-CN" altLang="en-US" sz="2800" dirty="0"/>
          </a:p>
        </p:txBody>
      </p:sp>
      <p:sp>
        <p:nvSpPr>
          <p:cNvPr id="12295" name="TextBox 8"/>
          <p:cNvSpPr txBox="1"/>
          <p:nvPr/>
        </p:nvSpPr>
        <p:spPr>
          <a:xfrm>
            <a:off x="2574925" y="5218113"/>
            <a:ext cx="554038" cy="838200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/>
              <a:t>短骨</a:t>
            </a:r>
            <a:endParaRPr lang="zh-CN" altLang="en-US" sz="2400" dirty="0"/>
          </a:p>
        </p:txBody>
      </p:sp>
      <p:sp>
        <p:nvSpPr>
          <p:cNvPr id="12296" name="TextBox 9"/>
          <p:cNvSpPr txBox="1"/>
          <p:nvPr/>
        </p:nvSpPr>
        <p:spPr>
          <a:xfrm>
            <a:off x="7370763" y="4800600"/>
            <a:ext cx="554037" cy="1749425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/>
              <a:t>不规则骨</a:t>
            </a:r>
            <a:endParaRPr lang="zh-CN" altLang="en-US" sz="2400" dirty="0"/>
          </a:p>
        </p:txBody>
      </p:sp>
      <p:sp>
        <p:nvSpPr>
          <p:cNvPr id="12297" name="TextBox 10"/>
          <p:cNvSpPr txBox="1"/>
          <p:nvPr/>
        </p:nvSpPr>
        <p:spPr>
          <a:xfrm>
            <a:off x="7924800" y="838200"/>
            <a:ext cx="1219200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 dirty="0"/>
              <a:t>扁骨</a:t>
            </a:r>
            <a:endParaRPr lang="zh-CN" altLang="en-US" sz="2800" dirty="0"/>
          </a:p>
        </p:txBody>
      </p:sp>
      <p:sp>
        <p:nvSpPr>
          <p:cNvPr id="12298" name="TextBox 1"/>
          <p:cNvSpPr txBox="1"/>
          <p:nvPr/>
        </p:nvSpPr>
        <p:spPr>
          <a:xfrm>
            <a:off x="361950" y="201613"/>
            <a:ext cx="2057400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按形状分类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5234" name="Picture 5" descr="神经系统模式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5963" y="981075"/>
            <a:ext cx="2376487" cy="53292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35" name="Rectangle 6"/>
          <p:cNvSpPr/>
          <p:nvPr/>
        </p:nvSpPr>
        <p:spPr>
          <a:xfrm>
            <a:off x="1258888" y="3716338"/>
            <a:ext cx="4392612" cy="1917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/>
              <a:t>控制和调节其它系统的活动</a:t>
            </a:r>
            <a:endParaRPr lang="zh-CN" altLang="en-US" sz="2400" dirty="0"/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 dirty="0"/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/>
              <a:t>维持机体与外环境间的统一</a:t>
            </a:r>
            <a:endParaRPr lang="zh-CN" altLang="en-US" sz="2400" dirty="0"/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 dirty="0"/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/>
              <a:t>作为高级神经活动的物质基础</a:t>
            </a:r>
            <a:endParaRPr lang="zh-CN" altLang="en-US" sz="2400" dirty="0"/>
          </a:p>
        </p:txBody>
      </p:sp>
      <p:sp>
        <p:nvSpPr>
          <p:cNvPr id="95236" name="Rectangle 7"/>
          <p:cNvSpPr/>
          <p:nvPr/>
        </p:nvSpPr>
        <p:spPr>
          <a:xfrm>
            <a:off x="200025" y="4384675"/>
            <a:ext cx="98742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/>
              <a:t>功能</a:t>
            </a:r>
            <a:endParaRPr lang="zh-CN" altLang="en-US" sz="2400" b="1" dirty="0"/>
          </a:p>
        </p:txBody>
      </p:sp>
      <p:sp>
        <p:nvSpPr>
          <p:cNvPr id="95237" name="AutoShape 8"/>
          <p:cNvSpPr/>
          <p:nvPr/>
        </p:nvSpPr>
        <p:spPr>
          <a:xfrm>
            <a:off x="1042988" y="3789363"/>
            <a:ext cx="304800" cy="1676400"/>
          </a:xfrm>
          <a:prstGeom prst="leftBrace">
            <a:avLst>
              <a:gd name="adj1" fmla="val 45833"/>
              <a:gd name="adj2" fmla="val 50000"/>
            </a:avLst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95238" name="Text Box 9"/>
          <p:cNvSpPr txBox="1"/>
          <p:nvPr/>
        </p:nvSpPr>
        <p:spPr>
          <a:xfrm>
            <a:off x="774700" y="1916113"/>
            <a:ext cx="120650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神经系统</a:t>
            </a:r>
            <a:endParaRPr lang="zh-CN" altLang="en-US" sz="1800" b="1" dirty="0">
              <a:latin typeface="Times New Roman" panose="02020603050405020304" pitchFamily="18" charset="0"/>
            </a:endParaRPr>
          </a:p>
        </p:txBody>
      </p:sp>
      <p:sp>
        <p:nvSpPr>
          <p:cNvPr id="95239" name="AutoShape 10"/>
          <p:cNvSpPr/>
          <p:nvPr/>
        </p:nvSpPr>
        <p:spPr>
          <a:xfrm>
            <a:off x="1955800" y="1477963"/>
            <a:ext cx="184150" cy="1301750"/>
          </a:xfrm>
          <a:prstGeom prst="leftBrace">
            <a:avLst>
              <a:gd name="adj1" fmla="val 58908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95240" name="Text Box 11"/>
          <p:cNvSpPr txBox="1"/>
          <p:nvPr/>
        </p:nvSpPr>
        <p:spPr>
          <a:xfrm>
            <a:off x="2122488" y="1484313"/>
            <a:ext cx="1100137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中枢</a:t>
            </a:r>
            <a:r>
              <a:rPr lang="en-US" altLang="zh-CN" sz="1800" b="1" dirty="0">
                <a:latin typeface="Times New Roman" panose="02020603050405020304" pitchFamily="18" charset="0"/>
              </a:rPr>
              <a:t>NS</a:t>
            </a:r>
            <a:endParaRPr lang="en-US" altLang="zh-CN" sz="1800" b="1" dirty="0">
              <a:latin typeface="Times New Roman" panose="02020603050405020304" pitchFamily="18" charset="0"/>
            </a:endParaRPr>
          </a:p>
        </p:txBody>
      </p:sp>
      <p:sp>
        <p:nvSpPr>
          <p:cNvPr id="95241" name="Text Box 12"/>
          <p:cNvSpPr txBox="1"/>
          <p:nvPr/>
        </p:nvSpPr>
        <p:spPr>
          <a:xfrm>
            <a:off x="2101850" y="2563813"/>
            <a:ext cx="1192213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周围</a:t>
            </a:r>
            <a:r>
              <a:rPr lang="en-US" altLang="zh-CN" sz="1800" b="1" dirty="0">
                <a:latin typeface="Times New Roman" panose="02020603050405020304" pitchFamily="18" charset="0"/>
              </a:rPr>
              <a:t>NS</a:t>
            </a:r>
            <a:endParaRPr lang="en-US" altLang="zh-CN" sz="1800" b="1" dirty="0">
              <a:latin typeface="Times New Roman" panose="02020603050405020304" pitchFamily="18" charset="0"/>
            </a:endParaRPr>
          </a:p>
        </p:txBody>
      </p:sp>
      <p:sp>
        <p:nvSpPr>
          <p:cNvPr id="95242" name="AutoShape 13"/>
          <p:cNvSpPr/>
          <p:nvPr/>
        </p:nvSpPr>
        <p:spPr>
          <a:xfrm>
            <a:off x="3154363" y="2419350"/>
            <a:ext cx="107950" cy="1063625"/>
          </a:xfrm>
          <a:prstGeom prst="leftBrace">
            <a:avLst>
              <a:gd name="adj1" fmla="val 82107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95243" name="Text Box 14"/>
          <p:cNvSpPr txBox="1"/>
          <p:nvPr/>
        </p:nvSpPr>
        <p:spPr>
          <a:xfrm>
            <a:off x="3263900" y="2347913"/>
            <a:ext cx="1182688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脑神经</a:t>
            </a:r>
            <a:endParaRPr lang="zh-CN" altLang="en-US" sz="1800" b="1" dirty="0">
              <a:latin typeface="Times New Roman" panose="02020603050405020304" pitchFamily="18" charset="0"/>
            </a:endParaRPr>
          </a:p>
        </p:txBody>
      </p:sp>
      <p:sp>
        <p:nvSpPr>
          <p:cNvPr id="95244" name="Text Box 15"/>
          <p:cNvSpPr txBox="1"/>
          <p:nvPr/>
        </p:nvSpPr>
        <p:spPr>
          <a:xfrm>
            <a:off x="3228975" y="3211513"/>
            <a:ext cx="136207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内脏神经</a:t>
            </a:r>
            <a:endParaRPr lang="zh-CN" altLang="en-US" sz="1800" b="1" dirty="0">
              <a:latin typeface="Times New Roman" panose="02020603050405020304" pitchFamily="18" charset="0"/>
            </a:endParaRPr>
          </a:p>
        </p:txBody>
      </p:sp>
      <p:sp>
        <p:nvSpPr>
          <p:cNvPr id="95245" name="AutoShape 16"/>
          <p:cNvSpPr/>
          <p:nvPr/>
        </p:nvSpPr>
        <p:spPr>
          <a:xfrm>
            <a:off x="3141663" y="1339850"/>
            <a:ext cx="115887" cy="785813"/>
          </a:xfrm>
          <a:prstGeom prst="leftBrace">
            <a:avLst>
              <a:gd name="adj1" fmla="val 56507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95246" name="Text Box 17"/>
          <p:cNvSpPr txBox="1"/>
          <p:nvPr/>
        </p:nvSpPr>
        <p:spPr>
          <a:xfrm>
            <a:off x="3222625" y="1844675"/>
            <a:ext cx="10795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脊髓</a:t>
            </a:r>
            <a:endParaRPr lang="zh-CN" altLang="en-US" sz="1800" b="1" dirty="0">
              <a:latin typeface="Times New Roman" panose="02020603050405020304" pitchFamily="18" charset="0"/>
            </a:endParaRPr>
          </a:p>
        </p:txBody>
      </p:sp>
      <p:sp>
        <p:nvSpPr>
          <p:cNvPr id="95247" name="Text Box 18"/>
          <p:cNvSpPr txBox="1"/>
          <p:nvPr/>
        </p:nvSpPr>
        <p:spPr>
          <a:xfrm>
            <a:off x="3246438" y="2779713"/>
            <a:ext cx="1128712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脊神经</a:t>
            </a:r>
            <a:endParaRPr lang="zh-CN" altLang="en-US" sz="1800" b="1" dirty="0">
              <a:latin typeface="Times New Roman" panose="02020603050405020304" pitchFamily="18" charset="0"/>
            </a:endParaRPr>
          </a:p>
        </p:txBody>
      </p:sp>
      <p:sp>
        <p:nvSpPr>
          <p:cNvPr id="95248" name="Rectangle 19"/>
          <p:cNvSpPr/>
          <p:nvPr/>
        </p:nvSpPr>
        <p:spPr>
          <a:xfrm>
            <a:off x="3348038" y="1268413"/>
            <a:ext cx="439737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/>
              <a:t>脑</a:t>
            </a:r>
            <a:endParaRPr lang="zh-CN" altLang="en-US" sz="1800" b="1" dirty="0"/>
          </a:p>
        </p:txBody>
      </p:sp>
    </p:spTree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6258" name="Text Box 2"/>
          <p:cNvSpPr txBox="1"/>
          <p:nvPr/>
        </p:nvSpPr>
        <p:spPr>
          <a:xfrm>
            <a:off x="395288" y="836613"/>
            <a:ext cx="8229600" cy="5453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rgbClr val="CC3300"/>
                </a:solidFill>
                <a:latin typeface="宋体" panose="02010600030101010101" pitchFamily="2" charset="-122"/>
              </a:rPr>
              <a:t>三、神经系统功能活动的基本方式</a:t>
            </a:r>
            <a:endParaRPr lang="zh-CN" altLang="en-US" sz="2800" b="1" dirty="0">
              <a:solidFill>
                <a:srgbClr val="CC3300"/>
              </a:solidFill>
              <a:latin typeface="宋体" panose="02010600030101010101" pitchFamily="2" charset="-122"/>
            </a:endParaRPr>
          </a:p>
          <a:p>
            <a:pPr marL="0" lvl="0" indent="0" eaLnBrk="1" hangingPunct="1">
              <a:lnSpc>
                <a:spcPct val="90000"/>
              </a:lnSpc>
              <a:spcBef>
                <a:spcPct val="4000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CC3300"/>
                </a:solidFill>
                <a:latin typeface="宋体" panose="02010600030101010101" pitchFamily="2" charset="-122"/>
              </a:rPr>
              <a:t>1.</a:t>
            </a:r>
            <a:r>
              <a:rPr lang="zh-CN" altLang="en-US" sz="2400" b="1" dirty="0">
                <a:solidFill>
                  <a:srgbClr val="CC3300"/>
                </a:solidFill>
                <a:latin typeface="宋体" panose="02010600030101010101" pitchFamily="2" charset="-122"/>
              </a:rPr>
              <a:t>感受器</a:t>
            </a:r>
            <a:r>
              <a:rPr lang="zh-CN" altLang="en-US" sz="2400" b="1" dirty="0">
                <a:solidFill>
                  <a:srgbClr val="0066FF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</a:rPr>
              <a:t>是指机体能够感受刺激，产生兴奋的结构。如游</a:t>
            </a:r>
            <a:endParaRPr lang="zh-CN" altLang="en-US" sz="2400" b="1" dirty="0">
              <a:solidFill>
                <a:schemeClr val="hlink"/>
              </a:solidFill>
              <a:latin typeface="宋体" panose="02010600030101010101" pitchFamily="2" charset="-122"/>
            </a:endParaRPr>
          </a:p>
          <a:p>
            <a:pPr marL="0" lvl="0" indent="0" eaLnBrk="1" hangingPunct="1">
              <a:lnSpc>
                <a:spcPct val="90000"/>
              </a:lnSpc>
              <a:spcBef>
                <a:spcPct val="4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</a:rPr>
              <a:t>          离神经末梢、触觉小体、环层小体、肌梭、视杆</a:t>
            </a:r>
            <a:endParaRPr lang="zh-CN" altLang="en-US" sz="2400" b="1" dirty="0">
              <a:solidFill>
                <a:schemeClr val="hlink"/>
              </a:solidFill>
              <a:latin typeface="宋体" panose="02010600030101010101" pitchFamily="2" charset="-122"/>
            </a:endParaRPr>
          </a:p>
          <a:p>
            <a:pPr marL="0" lvl="0" indent="0" eaLnBrk="1" hangingPunct="1">
              <a:lnSpc>
                <a:spcPct val="90000"/>
              </a:lnSpc>
              <a:spcBef>
                <a:spcPct val="4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</a:rPr>
              <a:t>          细胞和视锥细胞、味蕾和考蒂氏器等。</a:t>
            </a:r>
            <a:endParaRPr lang="zh-CN" altLang="en-US" sz="2400" b="1" dirty="0">
              <a:solidFill>
                <a:schemeClr val="hlink"/>
              </a:solidFill>
              <a:latin typeface="宋体" panose="02010600030101010101" pitchFamily="2" charset="-122"/>
            </a:endParaRPr>
          </a:p>
          <a:p>
            <a:pPr marL="0" lvl="0" indent="0" eaLnBrk="1" hangingPunct="1">
              <a:lnSpc>
                <a:spcPct val="90000"/>
              </a:lnSpc>
              <a:spcBef>
                <a:spcPct val="4000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CC3300"/>
                </a:solidFill>
                <a:latin typeface="宋体" panose="02010600030101010101" pitchFamily="2" charset="-122"/>
              </a:rPr>
              <a:t>2.</a:t>
            </a:r>
            <a:r>
              <a:rPr lang="zh-CN" altLang="en-US" sz="2400" b="1" dirty="0">
                <a:solidFill>
                  <a:srgbClr val="CC3300"/>
                </a:solidFill>
                <a:latin typeface="宋体" panose="02010600030101010101" pitchFamily="2" charset="-122"/>
              </a:rPr>
              <a:t>传入神经  </a:t>
            </a:r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</a:rPr>
              <a:t>是把感受器所产生的兴奋传向反射中枢的神经</a:t>
            </a:r>
            <a:endParaRPr lang="zh-CN" altLang="en-US" sz="2400" b="1" dirty="0">
              <a:solidFill>
                <a:schemeClr val="hlink"/>
              </a:solidFill>
              <a:latin typeface="宋体" panose="02010600030101010101" pitchFamily="2" charset="-122"/>
            </a:endParaRPr>
          </a:p>
          <a:p>
            <a:pPr marL="0" lvl="0" indent="0" eaLnBrk="1" hangingPunct="1">
              <a:lnSpc>
                <a:spcPct val="90000"/>
              </a:lnSpc>
              <a:spcBef>
                <a:spcPct val="4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</a:rPr>
              <a:t>            纤维，有内脏传入和躯体传入两种纤维。</a:t>
            </a:r>
            <a:endParaRPr lang="zh-CN" altLang="en-US" sz="2400" b="1" dirty="0">
              <a:solidFill>
                <a:schemeClr val="hlink"/>
              </a:solidFill>
              <a:latin typeface="宋体" panose="02010600030101010101" pitchFamily="2" charset="-122"/>
            </a:endParaRPr>
          </a:p>
          <a:p>
            <a:pPr marL="0" lvl="0" indent="0" eaLnBrk="1" hangingPunct="1">
              <a:lnSpc>
                <a:spcPct val="90000"/>
              </a:lnSpc>
              <a:spcBef>
                <a:spcPct val="4000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CC3300"/>
                </a:solidFill>
                <a:latin typeface="Broadway" panose="04040905080B02020502" pitchFamily="82" charset="0"/>
                <a:ea typeface="黑体" panose="02010609060101010101" pitchFamily="49" charset="-122"/>
              </a:rPr>
              <a:t>3 .</a:t>
            </a:r>
            <a:r>
              <a:rPr lang="zh-CN" altLang="en-US" sz="2400" b="1" dirty="0">
                <a:solidFill>
                  <a:srgbClr val="CC3300"/>
                </a:solidFill>
                <a:latin typeface="Broadway" panose="04040905080B02020502" pitchFamily="82" charset="0"/>
                <a:ea typeface="黑体" panose="02010609060101010101" pitchFamily="49" charset="-122"/>
              </a:rPr>
              <a:t>反射中枢</a:t>
            </a:r>
            <a:r>
              <a:rPr lang="zh-CN" altLang="en-US" sz="2400" b="1" dirty="0">
                <a:solidFill>
                  <a:srgbClr val="0066FF"/>
                </a:solidFill>
                <a:latin typeface="Broadway" panose="04040905080B02020502" pitchFamily="82" charset="0"/>
                <a:ea typeface="黑体" panose="02010609060101010101" pitchFamily="49" charset="-122"/>
              </a:rPr>
              <a:t>   </a:t>
            </a:r>
            <a:r>
              <a:rPr lang="zh-CN" altLang="en-US" sz="2400" b="1" dirty="0">
                <a:solidFill>
                  <a:schemeClr val="hlink"/>
                </a:solidFill>
                <a:latin typeface="Broadway" panose="04040905080B02020502" pitchFamily="82" charset="0"/>
                <a:ea typeface="黑体" panose="02010609060101010101" pitchFamily="49" charset="-122"/>
              </a:rPr>
              <a:t>在脑和脊髓内。主要出中间神经元组成。</a:t>
            </a:r>
            <a:endParaRPr lang="zh-CN" altLang="en-US" sz="2400" b="1" dirty="0">
              <a:solidFill>
                <a:schemeClr val="hlink"/>
              </a:solidFill>
              <a:latin typeface="Broadway" panose="04040905080B02020502" pitchFamily="82" charset="0"/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90000"/>
              </a:lnSpc>
              <a:spcBef>
                <a:spcPct val="4000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CC3300"/>
                </a:solidFill>
                <a:latin typeface="Broadway" panose="04040905080B02020502" pitchFamily="82" charset="0"/>
                <a:ea typeface="黑体" panose="02010609060101010101" pitchFamily="49" charset="-122"/>
              </a:rPr>
              <a:t>4 .</a:t>
            </a:r>
            <a:r>
              <a:rPr lang="zh-CN" altLang="en-US" sz="2400" b="1" dirty="0">
                <a:solidFill>
                  <a:srgbClr val="CC3300"/>
                </a:solidFill>
                <a:latin typeface="Broadway" panose="04040905080B02020502" pitchFamily="82" charset="0"/>
                <a:ea typeface="黑体" panose="02010609060101010101" pitchFamily="49" charset="-122"/>
              </a:rPr>
              <a:t>传出神经</a:t>
            </a:r>
            <a:r>
              <a:rPr lang="zh-CN" altLang="en-US" sz="2400" b="1" dirty="0">
                <a:solidFill>
                  <a:srgbClr val="0066FF"/>
                </a:solidFill>
                <a:latin typeface="Broadway" panose="04040905080B02020502" pitchFamily="82" charset="0"/>
                <a:ea typeface="黑体" panose="02010609060101010101" pitchFamily="49" charset="-122"/>
              </a:rPr>
              <a:t>   </a:t>
            </a:r>
            <a:r>
              <a:rPr lang="zh-CN" altLang="en-US" sz="2400" b="1" dirty="0">
                <a:solidFill>
                  <a:schemeClr val="hlink"/>
                </a:solidFill>
                <a:latin typeface="Broadway" panose="04040905080B02020502" pitchFamily="82" charset="0"/>
                <a:ea typeface="黑体" panose="02010609060101010101" pitchFamily="49" charset="-122"/>
              </a:rPr>
              <a:t>是把兴备自反射中枢传向效应器的神经纤维，</a:t>
            </a:r>
            <a:endParaRPr lang="zh-CN" altLang="en-US" sz="2400" b="1" dirty="0">
              <a:solidFill>
                <a:schemeClr val="hlink"/>
              </a:solidFill>
              <a:latin typeface="Broadway" panose="04040905080B02020502" pitchFamily="82" charset="0"/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90000"/>
              </a:lnSpc>
              <a:spcBef>
                <a:spcPct val="4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chemeClr val="hlink"/>
                </a:solidFill>
                <a:latin typeface="Broadway" panose="04040905080B02020502" pitchFamily="82" charset="0"/>
                <a:ea typeface="黑体" panose="02010609060101010101" pitchFamily="49" charset="-122"/>
              </a:rPr>
              <a:t>                        包括躯体运动神经和内脏运动神经。</a:t>
            </a:r>
            <a:endParaRPr lang="zh-CN" altLang="en-US" sz="2400" b="1" dirty="0">
              <a:solidFill>
                <a:schemeClr val="hlink"/>
              </a:solidFill>
              <a:latin typeface="Broadway" panose="04040905080B02020502" pitchFamily="82" charset="0"/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90000"/>
              </a:lnSpc>
              <a:spcBef>
                <a:spcPct val="4000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CC3300"/>
                </a:solidFill>
                <a:latin typeface="Broadway" panose="04040905080B02020502" pitchFamily="82" charset="0"/>
                <a:ea typeface="黑体" panose="02010609060101010101" pitchFamily="49" charset="-122"/>
              </a:rPr>
              <a:t>5 .</a:t>
            </a:r>
            <a:r>
              <a:rPr lang="zh-CN" altLang="en-US" sz="2400" b="1" dirty="0">
                <a:solidFill>
                  <a:srgbClr val="CC3300"/>
                </a:solidFill>
                <a:latin typeface="Broadway" panose="04040905080B02020502" pitchFamily="82" charset="0"/>
                <a:ea typeface="黑体" panose="02010609060101010101" pitchFamily="49" charset="-122"/>
              </a:rPr>
              <a:t>效应器</a:t>
            </a:r>
            <a:r>
              <a:rPr lang="zh-CN" altLang="en-US" sz="2400" b="1" dirty="0">
                <a:solidFill>
                  <a:srgbClr val="0066FF"/>
                </a:solidFill>
                <a:latin typeface="Broadway" panose="04040905080B02020502" pitchFamily="82" charset="0"/>
                <a:ea typeface="黑体" panose="02010609060101010101" pitchFamily="49" charset="-122"/>
              </a:rPr>
              <a:t>        </a:t>
            </a:r>
            <a:r>
              <a:rPr lang="zh-CN" altLang="en-US" sz="2400" b="1" dirty="0">
                <a:solidFill>
                  <a:schemeClr val="hlink"/>
                </a:solidFill>
                <a:latin typeface="Broadway" panose="04040905080B02020502" pitchFamily="82" charset="0"/>
                <a:ea typeface="黑体" panose="02010609060101010101" pitchFamily="49" charset="-122"/>
              </a:rPr>
              <a:t>是机体能够接受神经兴奋作用  而产生相应生</a:t>
            </a:r>
            <a:endParaRPr lang="zh-CN" altLang="en-US" sz="2400" b="1" dirty="0">
              <a:solidFill>
                <a:schemeClr val="hlink"/>
              </a:solidFill>
              <a:latin typeface="Broadway" panose="04040905080B02020502" pitchFamily="82" charset="0"/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90000"/>
              </a:lnSpc>
              <a:spcBef>
                <a:spcPct val="4000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chemeClr val="hlink"/>
                </a:solidFill>
                <a:latin typeface="Broadway" panose="04040905080B02020502" pitchFamily="82" charset="0"/>
                <a:ea typeface="黑体" panose="02010609060101010101" pitchFamily="49" charset="-122"/>
              </a:rPr>
              <a:t>                         理活动的结构，如运功终板、内分泌腺等。</a:t>
            </a:r>
            <a:endParaRPr lang="zh-CN" altLang="en-US" sz="2400" b="1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7282" name="Picture 2"/>
          <p:cNvPicPr>
            <a:picLocks noChangeAspect="1"/>
          </p:cNvPicPr>
          <p:nvPr>
            <p:ph idx="1"/>
          </p:nvPr>
        </p:nvPicPr>
        <p:blipFill>
          <a:blip r:embed="rId1">
            <a:lum bright="29999" contrast="48000"/>
          </a:blip>
          <a:srcRect r="3343" b="10933"/>
          <a:stretch>
            <a:fillRect/>
          </a:stretch>
        </p:blipFill>
        <p:spPr>
          <a:xfrm>
            <a:off x="0" y="228600"/>
            <a:ext cx="9144000" cy="6477000"/>
          </a:xfrm>
          <a:ln/>
        </p:spPr>
      </p:pic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8306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2289175"/>
            <a:ext cx="7239000" cy="312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830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8" y="381000"/>
            <a:ext cx="1901825" cy="1908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Dg3YTcxYzFiNWY0MmQ5YTkwOGQ5ZTNkYzZhMjBjNDgifQ=="/>
</p:tagLst>
</file>

<file path=ppt/theme/theme1.xml><?xml version="1.0" encoding="utf-8"?>
<a:theme xmlns:a="http://schemas.openxmlformats.org/drawingml/2006/main" name="吉祥如意">
  <a:themeElements>
    <a:clrScheme name="吉祥如意 1">
      <a:dk1>
        <a:srgbClr val="000000"/>
      </a:dk1>
      <a:lt1>
        <a:srgbClr val="FFFFFF"/>
      </a:lt1>
      <a:dk2>
        <a:srgbClr val="E40000"/>
      </a:dk2>
      <a:lt2>
        <a:srgbClr val="DDDDDD"/>
      </a:lt2>
      <a:accent1>
        <a:srgbClr val="E1F4FF"/>
      </a:accent1>
      <a:accent2>
        <a:srgbClr val="FFE2C5"/>
      </a:accent2>
      <a:accent3>
        <a:srgbClr val="FFFFFF"/>
      </a:accent3>
      <a:accent4>
        <a:srgbClr val="000000"/>
      </a:accent4>
      <a:accent5>
        <a:srgbClr val="EEF8FF"/>
      </a:accent5>
      <a:accent6>
        <a:srgbClr val="E7CDB2"/>
      </a:accent6>
      <a:hlink>
        <a:srgbClr val="0066CC"/>
      </a:hlink>
      <a:folHlink>
        <a:srgbClr val="9F9FBF"/>
      </a:folHlink>
    </a:clrScheme>
    <a:fontScheme name="吉祥如意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CDESIGNN</Template>
  <TotalTime>0</TotalTime>
  <Words>5152</Words>
  <Application>WPS 演示</Application>
  <PresentationFormat>全屏显示(4:3)</PresentationFormat>
  <Paragraphs>812</Paragraphs>
  <Slides>93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93</vt:i4>
      </vt:variant>
    </vt:vector>
  </HeadingPairs>
  <TitlesOfParts>
    <vt:vector size="124" baseType="lpstr">
      <vt:lpstr>Arial</vt:lpstr>
      <vt:lpstr>宋体</vt:lpstr>
      <vt:lpstr>Wingdings</vt:lpstr>
      <vt:lpstr>Wingdings 2</vt:lpstr>
      <vt:lpstr>楷体_GB2312</vt:lpstr>
      <vt:lpstr>新宋体</vt:lpstr>
      <vt:lpstr>Times New Roman</vt:lpstr>
      <vt:lpstr>_x000B__x000C_</vt:lpstr>
      <vt:lpstr>Segoe Print</vt:lpstr>
      <vt:lpstr>黑体</vt:lpstr>
      <vt:lpstr>Comic Sans MS</vt:lpstr>
      <vt:lpstr>华文仿宋</vt:lpstr>
      <vt:lpstr>隶书</vt:lpstr>
      <vt:lpstr>华文新魏</vt:lpstr>
      <vt:lpstr>Tahoma</vt:lpstr>
      <vt:lpstr>Garamond</vt:lpstr>
      <vt:lpstr>Broadway</vt:lpstr>
      <vt:lpstr>Arial</vt:lpstr>
      <vt:lpstr>微软雅黑</vt:lpstr>
      <vt:lpstr>Arial Unicode MS</vt:lpstr>
      <vt:lpstr>吉祥如意</vt:lpstr>
      <vt:lpstr>MSPhotoEd.3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apple</dc:creator>
  <cp:lastModifiedBy>Administrator</cp:lastModifiedBy>
  <cp:revision>101</cp:revision>
  <dcterms:created xsi:type="dcterms:W3CDTF">2023-11-22T11:46:07Z</dcterms:created>
  <dcterms:modified xsi:type="dcterms:W3CDTF">2023-11-22T13:06:04Z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08DE42C4223146788DD83B87FE0C0C04_12</vt:lpwstr>
  </property>
  <property fmtid="{D5CDD505-2E9C-101B-9397-08002B2CF9AE}" pid="4" name="KSOProductBuildVer">
    <vt:lpwstr>2052-12.1.0.15712</vt:lpwstr>
  </property>
</Properties>
</file>